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294" r:id="rId3"/>
    <p:sldId id="282" r:id="rId4"/>
    <p:sldId id="283" r:id="rId5"/>
    <p:sldId id="284" r:id="rId6"/>
    <p:sldId id="285" r:id="rId7"/>
    <p:sldId id="286" r:id="rId8"/>
    <p:sldId id="257" r:id="rId9"/>
    <p:sldId id="258" r:id="rId10"/>
    <p:sldId id="287" r:id="rId11"/>
    <p:sldId id="259" r:id="rId12"/>
    <p:sldId id="260" r:id="rId13"/>
    <p:sldId id="261" r:id="rId14"/>
    <p:sldId id="262" r:id="rId15"/>
    <p:sldId id="263" r:id="rId16"/>
    <p:sldId id="264" r:id="rId17"/>
    <p:sldId id="265" r:id="rId18"/>
    <p:sldId id="266" r:id="rId19"/>
    <p:sldId id="267" r:id="rId20"/>
    <p:sldId id="288" r:id="rId21"/>
    <p:sldId id="289" r:id="rId22"/>
    <p:sldId id="274" r:id="rId23"/>
    <p:sldId id="290" r:id="rId24"/>
    <p:sldId id="273" r:id="rId25"/>
    <p:sldId id="268" r:id="rId26"/>
    <p:sldId id="269" r:id="rId27"/>
    <p:sldId id="270" r:id="rId28"/>
    <p:sldId id="271" r:id="rId29"/>
    <p:sldId id="272" r:id="rId30"/>
    <p:sldId id="280" r:id="rId31"/>
    <p:sldId id="281" r:id="rId32"/>
    <p:sldId id="295" r:id="rId33"/>
    <p:sldId id="275" r:id="rId34"/>
    <p:sldId id="276" r:id="rId35"/>
    <p:sldId id="293" r:id="rId36"/>
    <p:sldId id="291" r:id="rId37"/>
    <p:sldId id="292" r:id="rId38"/>
    <p:sldId id="278" r:id="rId39"/>
    <p:sldId id="279" r:id="rId40"/>
  </p:sldIdLst>
  <p:sldSz cx="12192000" cy="6858000"/>
  <p:notesSz cx="6858000" cy="9144000"/>
  <p:embeddedFontLst>
    <p:embeddedFont>
      <p:font typeface="Bodoni MT Black" panose="02070A03080606020203" pitchFamily="18" charset="0"/>
      <p:bold r:id="rId42"/>
      <p:boldItalic r:id="rId43"/>
    </p:embeddedFont>
    <p:embeddedFont>
      <p:font typeface="Calibri" panose="020F0502020204030204" pitchFamily="34" charset="0"/>
      <p:regular r:id="rId44"/>
      <p:bold r:id="rId45"/>
      <p:italic r:id="rId46"/>
      <p:boldItalic r:id="rId47"/>
    </p:embeddedFont>
    <p:embeddedFont>
      <p:font typeface="Gill Sans"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F26B43"/>
          </p15:clr>
        </p15:guide>
        <p15:guide id="2" orient="horz" pos="21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0" roundtripDataSignature="AMtx7mj1ruS+lxuqQvDlzmGaQ95r62e5Y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4660"/>
  </p:normalViewPr>
  <p:slideViewPr>
    <p:cSldViewPr snapToGrid="0">
      <p:cViewPr>
        <p:scale>
          <a:sx n="49" d="100"/>
          <a:sy n="49" d="100"/>
        </p:scale>
        <p:origin x="1958" y="754"/>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75"/>
      <c:rotY val="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9687499999999994E-2"/>
          <c:y val="0.13994862574134931"/>
          <c:w val="0.84062499999999996"/>
          <c:h val="0.5624067690448592"/>
        </c:manualLayout>
      </c:layout>
      <c:pie3DChart>
        <c:varyColors val="1"/>
        <c:ser>
          <c:idx val="0"/>
          <c:order val="0"/>
          <c:tx>
            <c:strRef>
              <c:f>Sheet1!$B$1</c:f>
              <c:strCache>
                <c:ptCount val="1"/>
                <c:pt idx="0">
                  <c:v>YTD Production ('000 tonnes)</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BE00-4B17-B691-783047273B78}"/>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BE00-4B17-B691-783047273B78}"/>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BE00-4B17-B691-783047273B78}"/>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BE00-4B17-B691-783047273B78}"/>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BE00-4B17-B691-783047273B78}"/>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BE00-4B17-B691-783047273B78}"/>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BE00-4B17-B691-783047273B78}"/>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F-BE00-4B17-B691-783047273B78}"/>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1-BE00-4B17-B691-783047273B78}"/>
              </c:ext>
            </c:extLst>
          </c:dPt>
          <c:dPt>
            <c:idx val="9"/>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3-BE00-4B17-B691-783047273B78}"/>
              </c:ext>
            </c:extLst>
          </c:dPt>
          <c:dPt>
            <c:idx val="10"/>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5-BE00-4B17-B691-783047273B7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Sheet1!$A$2:$A$12</c:f>
              <c:strCache>
                <c:ptCount val="11"/>
                <c:pt idx="0">
                  <c:v>Niedersachsen (Lower Saxony) / Bremen</c:v>
                </c:pt>
                <c:pt idx="1">
                  <c:v>Bayern (Bavaria)</c:v>
                </c:pt>
                <c:pt idx="2">
                  <c:v>Nordrhein-Westfalen (North Rhine-Westphalia)</c:v>
                </c:pt>
                <c:pt idx="3">
                  <c:v>Schleswig-Holstein / Hamburg</c:v>
                </c:pt>
                <c:pt idx="4">
                  <c:v>Baden-Württemberg</c:v>
                </c:pt>
                <c:pt idx="5">
                  <c:v>Hessen / Rheinland-Pfalz / Saarland</c:v>
                </c:pt>
                <c:pt idx="6">
                  <c:v>Sachsen (Saxony)</c:v>
                </c:pt>
                <c:pt idx="7">
                  <c:v>Mecklenburg-Vorpommern</c:v>
                </c:pt>
                <c:pt idx="8">
                  <c:v>Berlin / Brandenburg</c:v>
                </c:pt>
                <c:pt idx="9">
                  <c:v>Sachsen-Anhalt</c:v>
                </c:pt>
                <c:pt idx="10">
                  <c:v>Thüringen (Thuringia)</c:v>
                </c:pt>
              </c:strCache>
            </c:strRef>
          </c:cat>
          <c:val>
            <c:numRef>
              <c:f>Sheet1!$B$2:$B$12</c:f>
              <c:numCache>
                <c:formatCode>#,##0</c:formatCode>
                <c:ptCount val="11"/>
                <c:pt idx="0">
                  <c:v>4804</c:v>
                </c:pt>
                <c:pt idx="1">
                  <c:v>4791</c:v>
                </c:pt>
                <c:pt idx="2">
                  <c:v>2121</c:v>
                </c:pt>
                <c:pt idx="3">
                  <c:v>1978</c:v>
                </c:pt>
                <c:pt idx="4">
                  <c:v>1452</c:v>
                </c:pt>
                <c:pt idx="5">
                  <c:v>1116</c:v>
                </c:pt>
                <c:pt idx="6">
                  <c:v>1056</c:v>
                </c:pt>
                <c:pt idx="7" formatCode="General">
                  <c:v>970</c:v>
                </c:pt>
                <c:pt idx="8">
                  <c:v>755</c:v>
                </c:pt>
                <c:pt idx="9">
                  <c:v>605</c:v>
                </c:pt>
                <c:pt idx="10">
                  <c:v>509</c:v>
                </c:pt>
              </c:numCache>
            </c:numRef>
          </c:val>
          <c:extLst>
            <c:ext xmlns:c16="http://schemas.microsoft.com/office/drawing/2014/chart" uri="{C3380CC4-5D6E-409C-BE32-E72D297353CC}">
              <c16:uniqueId val="{00000000-CAF4-4299-B389-2C89B000D5FB}"/>
            </c:ext>
          </c:extLst>
        </c:ser>
        <c:dLbls>
          <c:showLegendKey val="0"/>
          <c:showVal val="0"/>
          <c:showCatName val="0"/>
          <c:showSerName val="0"/>
          <c:showPercent val="0"/>
          <c:showBubbleSize val="0"/>
          <c:showLeaderLines val="1"/>
        </c:dLbls>
      </c:pie3DChart>
      <c:spPr>
        <a:noFill/>
        <a:ln>
          <a:noFill/>
        </a:ln>
        <a:effectLst/>
      </c:spPr>
    </c:plotArea>
    <c:legend>
      <c:legendPos val="b"/>
      <c:layout>
        <c:manualLayout>
          <c:xMode val="edge"/>
          <c:yMode val="edge"/>
          <c:x val="0.11889849901574802"/>
          <c:y val="0.70871027874567671"/>
          <c:w val="0.76220300196850399"/>
          <c:h val="0.2842584716868558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Conservative  Farms</c:v>
                </c:pt>
              </c:strCache>
            </c:strRef>
          </c:tx>
          <c:spPr>
            <a:solidFill>
              <a:schemeClr val="accent1"/>
            </a:solidFill>
            <a:ln>
              <a:noFill/>
            </a:ln>
            <a:effectLst/>
          </c:spPr>
          <c:invertIfNegative val="0"/>
          <c:cat>
            <c:numRef>
              <c:f>Sheet1!$A$2:$A$12</c:f>
              <c:numCache>
                <c:formatCode>General</c:formatCode>
                <c:ptCount val="11"/>
                <c:pt idx="0">
                  <c:v>2020</c:v>
                </c:pt>
                <c:pt idx="1">
                  <c:v>2021</c:v>
                </c:pt>
                <c:pt idx="2">
                  <c:v>2022</c:v>
                </c:pt>
                <c:pt idx="3">
                  <c:v>2023</c:v>
                </c:pt>
                <c:pt idx="4">
                  <c:v>2024</c:v>
                </c:pt>
                <c:pt idx="5">
                  <c:v>2025</c:v>
                </c:pt>
                <c:pt idx="6">
                  <c:v>2026</c:v>
                </c:pt>
                <c:pt idx="7">
                  <c:v>2027</c:v>
                </c:pt>
                <c:pt idx="8">
                  <c:v>2028</c:v>
                </c:pt>
                <c:pt idx="9">
                  <c:v>2029</c:v>
                </c:pt>
                <c:pt idx="10">
                  <c:v>2030</c:v>
                </c:pt>
              </c:numCache>
            </c:numRef>
          </c:cat>
          <c:val>
            <c:numRef>
              <c:f>Sheet1!$B$2:$B$12</c:f>
              <c:numCache>
                <c:formatCode>General</c:formatCode>
                <c:ptCount val="11"/>
                <c:pt idx="0">
                  <c:v>5144</c:v>
                </c:pt>
                <c:pt idx="1">
                  <c:v>5556</c:v>
                </c:pt>
                <c:pt idx="2">
                  <c:v>6000</c:v>
                </c:pt>
                <c:pt idx="3">
                  <c:v>6480</c:v>
                </c:pt>
                <c:pt idx="4">
                  <c:v>6998</c:v>
                </c:pt>
                <c:pt idx="5">
                  <c:v>7558</c:v>
                </c:pt>
                <c:pt idx="6">
                  <c:v>8163</c:v>
                </c:pt>
                <c:pt idx="7">
                  <c:v>8816</c:v>
                </c:pt>
                <c:pt idx="8">
                  <c:v>9521</c:v>
                </c:pt>
                <c:pt idx="9">
                  <c:v>10283</c:v>
                </c:pt>
                <c:pt idx="10">
                  <c:v>11106</c:v>
                </c:pt>
              </c:numCache>
            </c:numRef>
          </c:val>
          <c:extLst>
            <c:ext xmlns:c16="http://schemas.microsoft.com/office/drawing/2014/chart" uri="{C3380CC4-5D6E-409C-BE32-E72D297353CC}">
              <c16:uniqueId val="{00000000-173B-4C1B-878B-F75BF528D6EE}"/>
            </c:ext>
          </c:extLst>
        </c:ser>
        <c:ser>
          <c:idx val="1"/>
          <c:order val="1"/>
          <c:tx>
            <c:strRef>
              <c:f>Sheet1!$C$1</c:f>
              <c:strCache>
                <c:ptCount val="1"/>
                <c:pt idx="0">
                  <c:v>Accelerated AMS Farms</c:v>
                </c:pt>
              </c:strCache>
            </c:strRef>
          </c:tx>
          <c:spPr>
            <a:solidFill>
              <a:schemeClr val="accent2"/>
            </a:solidFill>
            <a:ln>
              <a:noFill/>
            </a:ln>
            <a:effectLst/>
          </c:spPr>
          <c:invertIfNegative val="0"/>
          <c:cat>
            <c:numRef>
              <c:f>Sheet1!$A$2:$A$12</c:f>
              <c:numCache>
                <c:formatCode>General</c:formatCode>
                <c:ptCount val="11"/>
                <c:pt idx="0">
                  <c:v>2020</c:v>
                </c:pt>
                <c:pt idx="1">
                  <c:v>2021</c:v>
                </c:pt>
                <c:pt idx="2">
                  <c:v>2022</c:v>
                </c:pt>
                <c:pt idx="3">
                  <c:v>2023</c:v>
                </c:pt>
                <c:pt idx="4">
                  <c:v>2024</c:v>
                </c:pt>
                <c:pt idx="5">
                  <c:v>2025</c:v>
                </c:pt>
                <c:pt idx="6">
                  <c:v>2026</c:v>
                </c:pt>
                <c:pt idx="7">
                  <c:v>2027</c:v>
                </c:pt>
                <c:pt idx="8">
                  <c:v>2028</c:v>
                </c:pt>
                <c:pt idx="9">
                  <c:v>2029</c:v>
                </c:pt>
                <c:pt idx="10">
                  <c:v>2030</c:v>
                </c:pt>
              </c:numCache>
            </c:numRef>
          </c:cat>
          <c:val>
            <c:numRef>
              <c:f>Sheet1!$C$2:$C$12</c:f>
              <c:numCache>
                <c:formatCode>General</c:formatCode>
                <c:ptCount val="11"/>
                <c:pt idx="0">
                  <c:v>7040</c:v>
                </c:pt>
                <c:pt idx="1">
                  <c:v>8096</c:v>
                </c:pt>
                <c:pt idx="2">
                  <c:v>9310</c:v>
                </c:pt>
                <c:pt idx="3">
                  <c:v>10707</c:v>
                </c:pt>
                <c:pt idx="4">
                  <c:v>12313</c:v>
                </c:pt>
                <c:pt idx="5">
                  <c:v>14160</c:v>
                </c:pt>
                <c:pt idx="6">
                  <c:v>16284</c:v>
                </c:pt>
                <c:pt idx="7">
                  <c:v>18727</c:v>
                </c:pt>
                <c:pt idx="8">
                  <c:v>21536</c:v>
                </c:pt>
                <c:pt idx="9">
                  <c:v>24766</c:v>
                </c:pt>
                <c:pt idx="10">
                  <c:v>28481</c:v>
                </c:pt>
              </c:numCache>
            </c:numRef>
          </c:val>
          <c:extLst>
            <c:ext xmlns:c16="http://schemas.microsoft.com/office/drawing/2014/chart" uri="{C3380CC4-5D6E-409C-BE32-E72D297353CC}">
              <c16:uniqueId val="{00000001-173B-4C1B-878B-F75BF528D6EE}"/>
            </c:ext>
          </c:extLst>
        </c:ser>
        <c:dLbls>
          <c:showLegendKey val="0"/>
          <c:showVal val="0"/>
          <c:showCatName val="0"/>
          <c:showSerName val="0"/>
          <c:showPercent val="0"/>
          <c:showBubbleSize val="0"/>
        </c:dLbls>
        <c:gapWidth val="219"/>
        <c:overlap val="-27"/>
        <c:axId val="83232736"/>
        <c:axId val="83227328"/>
      </c:barChart>
      <c:catAx>
        <c:axId val="83232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227328"/>
        <c:crosses val="autoZero"/>
        <c:auto val="1"/>
        <c:lblAlgn val="ctr"/>
        <c:lblOffset val="100"/>
        <c:noMultiLvlLbl val="0"/>
      </c:catAx>
      <c:valAx>
        <c:axId val="8322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232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FMS farms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Sheet1!$A$2:$A$12</c:f>
              <c:numCache>
                <c:formatCode>General</c:formatCode>
                <c:ptCount val="11"/>
                <c:pt idx="0">
                  <c:v>2020</c:v>
                </c:pt>
                <c:pt idx="1">
                  <c:v>2021</c:v>
                </c:pt>
                <c:pt idx="2">
                  <c:v>2022</c:v>
                </c:pt>
                <c:pt idx="3">
                  <c:v>2023</c:v>
                </c:pt>
                <c:pt idx="4">
                  <c:v>2024</c:v>
                </c:pt>
                <c:pt idx="5">
                  <c:v>2025</c:v>
                </c:pt>
                <c:pt idx="6">
                  <c:v>2026</c:v>
                </c:pt>
                <c:pt idx="7">
                  <c:v>2027</c:v>
                </c:pt>
                <c:pt idx="8">
                  <c:v>2028</c:v>
                </c:pt>
                <c:pt idx="9">
                  <c:v>2029</c:v>
                </c:pt>
                <c:pt idx="10">
                  <c:v>2030</c:v>
                </c:pt>
              </c:numCache>
            </c:numRef>
          </c:cat>
          <c:val>
            <c:numRef>
              <c:f>Sheet1!$B$2:$B$12</c:f>
              <c:numCache>
                <c:formatCode>#,##0</c:formatCode>
                <c:ptCount val="11"/>
                <c:pt idx="0">
                  <c:v>18800</c:v>
                </c:pt>
                <c:pt idx="1">
                  <c:v>21620</c:v>
                </c:pt>
                <c:pt idx="2">
                  <c:v>24440</c:v>
                </c:pt>
                <c:pt idx="3">
                  <c:v>27260</c:v>
                </c:pt>
                <c:pt idx="4">
                  <c:v>30080</c:v>
                </c:pt>
                <c:pt idx="5">
                  <c:v>32900</c:v>
                </c:pt>
                <c:pt idx="6">
                  <c:v>35720</c:v>
                </c:pt>
                <c:pt idx="7">
                  <c:v>38540</c:v>
                </c:pt>
                <c:pt idx="8">
                  <c:v>41360</c:v>
                </c:pt>
                <c:pt idx="9">
                  <c:v>44180</c:v>
                </c:pt>
                <c:pt idx="10">
                  <c:v>44650</c:v>
                </c:pt>
              </c:numCache>
            </c:numRef>
          </c:val>
          <c:smooth val="0"/>
          <c:extLst>
            <c:ext xmlns:c16="http://schemas.microsoft.com/office/drawing/2014/chart" uri="{C3380CC4-5D6E-409C-BE32-E72D297353CC}">
              <c16:uniqueId val="{00000000-173B-4C1B-878B-F75BF528D6EE}"/>
            </c:ext>
          </c:extLst>
        </c:ser>
        <c:dLbls>
          <c:showLegendKey val="0"/>
          <c:showVal val="0"/>
          <c:showCatName val="0"/>
          <c:showSerName val="0"/>
          <c:showPercent val="0"/>
          <c:showBubbleSize val="0"/>
        </c:dLbls>
        <c:marker val="1"/>
        <c:smooth val="0"/>
        <c:axId val="83232736"/>
        <c:axId val="83227328"/>
      </c:lineChart>
      <c:catAx>
        <c:axId val="83232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227328"/>
        <c:crosses val="autoZero"/>
        <c:auto val="1"/>
        <c:lblAlgn val="ctr"/>
        <c:lblOffset val="100"/>
        <c:noMultiLvlLbl val="0"/>
      </c:catAx>
      <c:valAx>
        <c:axId val="8322732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232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hyperlink" Target="https://www.lfl.bayern.de/mam/cms07/iba/dateien/viertelauswertung_spezialisierter_milchviehbetriebe_23_24_voll.pdf" TargetMode="Externa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diagrams/_rels/data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ata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5.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hyperlink" Target="https://www.lfl.bayern.de/mam/cms07/iba/dateien/viertelauswertung_spezialisierter_milchviehbetriebe_23_24_voll.pdf" TargetMode="External"/><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220A0F-1A3C-4A93-AE8D-9A529E45ED6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E00B936-452C-4B8D-A8AD-7D0C67C52563}">
      <dgm:prSet/>
      <dgm:spPr/>
      <dgm:t>
        <a:bodyPr/>
        <a:lstStyle/>
        <a:p>
          <a:r>
            <a:rPr lang="en-US"/>
            <a:t>Dairy is the most important single production branch in Bavarian agriculture.</a:t>
          </a:r>
        </a:p>
      </dgm:t>
    </dgm:pt>
    <dgm:pt modelId="{360516B9-8EA9-46E7-B232-8F290A222E2D}" type="parTrans" cxnId="{7DFBAD80-F359-4DCA-AD8C-3948D30FAE91}">
      <dgm:prSet/>
      <dgm:spPr/>
      <dgm:t>
        <a:bodyPr/>
        <a:lstStyle/>
        <a:p>
          <a:endParaRPr lang="en-US"/>
        </a:p>
      </dgm:t>
    </dgm:pt>
    <dgm:pt modelId="{DDF44BED-7A1C-4376-895D-0827CD0EAF48}" type="sibTrans" cxnId="{7DFBAD80-F359-4DCA-AD8C-3948D30FAE91}">
      <dgm:prSet/>
      <dgm:spPr/>
      <dgm:t>
        <a:bodyPr/>
        <a:lstStyle/>
        <a:p>
          <a:endParaRPr lang="en-US"/>
        </a:p>
      </dgm:t>
    </dgm:pt>
    <dgm:pt modelId="{BE59A50C-5C96-4F75-B7BE-E739D6297958}">
      <dgm:prSet/>
      <dgm:spPr/>
      <dgm:t>
        <a:bodyPr/>
        <a:lstStyle/>
        <a:p>
          <a:r>
            <a:rPr lang="en-US"/>
            <a:t>Its contribution to overall agricultral production value is significantly more pronounced than the national average making it the bedrock of the regional rural economy. </a:t>
          </a:r>
        </a:p>
      </dgm:t>
    </dgm:pt>
    <dgm:pt modelId="{276C8B60-2039-4F14-BA49-EBC3A4D4E976}" type="parTrans" cxnId="{7E16E3AF-14B0-4B97-8D07-D99B2AD7F5EC}">
      <dgm:prSet/>
      <dgm:spPr/>
      <dgm:t>
        <a:bodyPr/>
        <a:lstStyle/>
        <a:p>
          <a:endParaRPr lang="en-US"/>
        </a:p>
      </dgm:t>
    </dgm:pt>
    <dgm:pt modelId="{105D90B6-3FD9-4E6D-B87D-3395CCB6B3AC}" type="sibTrans" cxnId="{7E16E3AF-14B0-4B97-8D07-D99B2AD7F5EC}">
      <dgm:prSet/>
      <dgm:spPr/>
      <dgm:t>
        <a:bodyPr/>
        <a:lstStyle/>
        <a:p>
          <a:endParaRPr lang="en-US"/>
        </a:p>
      </dgm:t>
    </dgm:pt>
    <dgm:pt modelId="{96EBD607-A792-47F5-80FD-16686D112231}">
      <dgm:prSet/>
      <dgm:spPr/>
      <dgm:t>
        <a:bodyPr/>
        <a:lstStyle/>
        <a:p>
          <a:r>
            <a:rPr lang="en-US"/>
            <a:t>According to Bayerischer Agrarbericht 2024( Bavarian Agricultural report), based on 2022 figures, milk was the dominant product . </a:t>
          </a:r>
        </a:p>
      </dgm:t>
    </dgm:pt>
    <dgm:pt modelId="{22AFE38B-E5AB-407A-85BB-73D5C5A6E765}" type="parTrans" cxnId="{A79DA274-8DCB-4E6C-9D03-E20A33CD50BD}">
      <dgm:prSet/>
      <dgm:spPr/>
      <dgm:t>
        <a:bodyPr/>
        <a:lstStyle/>
        <a:p>
          <a:endParaRPr lang="en-US"/>
        </a:p>
      </dgm:t>
    </dgm:pt>
    <dgm:pt modelId="{7C5E9A52-4132-441A-9E97-8EABB52D36D0}" type="sibTrans" cxnId="{A79DA274-8DCB-4E6C-9D03-E20A33CD50BD}">
      <dgm:prSet/>
      <dgm:spPr/>
      <dgm:t>
        <a:bodyPr/>
        <a:lstStyle/>
        <a:p>
          <a:endParaRPr lang="en-US"/>
        </a:p>
      </dgm:t>
    </dgm:pt>
    <dgm:pt modelId="{40F806B2-6E0F-41CA-978C-F57895DAECDA}">
      <dgm:prSet/>
      <dgm:spPr/>
      <dgm:t>
        <a:bodyPr/>
        <a:lstStyle/>
        <a:p>
          <a:r>
            <a:rPr lang="en-US"/>
            <a:t>This signified and continues to signify its role on economic pillar of Bavarian Agriculture.</a:t>
          </a:r>
        </a:p>
      </dgm:t>
    </dgm:pt>
    <dgm:pt modelId="{1D29E759-079C-4A94-BB4D-A71E6E9FCDF5}" type="parTrans" cxnId="{B3A0956F-9926-4FA1-81BF-FD1EE9CA1676}">
      <dgm:prSet/>
      <dgm:spPr/>
      <dgm:t>
        <a:bodyPr/>
        <a:lstStyle/>
        <a:p>
          <a:endParaRPr lang="en-US"/>
        </a:p>
      </dgm:t>
    </dgm:pt>
    <dgm:pt modelId="{D58065D4-0252-4FDF-B43F-308E1EE3317D}" type="sibTrans" cxnId="{B3A0956F-9926-4FA1-81BF-FD1EE9CA1676}">
      <dgm:prSet/>
      <dgm:spPr/>
      <dgm:t>
        <a:bodyPr/>
        <a:lstStyle/>
        <a:p>
          <a:endParaRPr lang="en-US"/>
        </a:p>
      </dgm:t>
    </dgm:pt>
    <dgm:pt modelId="{06456A1B-7EA5-4E88-BF8C-6F19B7402602}">
      <dgm:prSet/>
      <dgm:spPr/>
      <dgm:t>
        <a:bodyPr/>
        <a:lstStyle/>
        <a:p>
          <a:r>
            <a:rPr lang="en-US"/>
            <a:t>The table on the next slide shows the total production values of different agricultural products in 2022.</a:t>
          </a:r>
        </a:p>
      </dgm:t>
    </dgm:pt>
    <dgm:pt modelId="{40D35AD1-C3EA-4991-B74E-B4A130BD6826}" type="parTrans" cxnId="{26BDAC46-DB8B-4053-A986-E14541E07C10}">
      <dgm:prSet/>
      <dgm:spPr/>
      <dgm:t>
        <a:bodyPr/>
        <a:lstStyle/>
        <a:p>
          <a:endParaRPr lang="en-US"/>
        </a:p>
      </dgm:t>
    </dgm:pt>
    <dgm:pt modelId="{350AE5DD-723C-4B1C-AE7B-1F7ED963CDAB}" type="sibTrans" cxnId="{26BDAC46-DB8B-4053-A986-E14541E07C10}">
      <dgm:prSet/>
      <dgm:spPr/>
      <dgm:t>
        <a:bodyPr/>
        <a:lstStyle/>
        <a:p>
          <a:endParaRPr lang="en-US"/>
        </a:p>
      </dgm:t>
    </dgm:pt>
    <dgm:pt modelId="{338023FB-D17E-4AFF-B6C4-A84073916769}">
      <dgm:prSet/>
      <dgm:spPr/>
      <dgm:t>
        <a:bodyPr/>
        <a:lstStyle/>
        <a:p>
          <a:r>
            <a:rPr lang="en-US"/>
            <a:t>Sources: </a:t>
          </a:r>
          <a:r>
            <a:rPr lang="en-US">
              <a:hlinkClick xmlns:r="http://schemas.openxmlformats.org/officeDocument/2006/relationships" r:id="rId1"/>
            </a:rPr>
            <a:t>https://www.lfl.bayern.de/mam/cms07/iba/dateien/viertelauswertung_spezialisierter_milchviehbetriebe_23_24_voll.pdf</a:t>
          </a:r>
          <a:r>
            <a:rPr lang="en-US"/>
            <a:t> </a:t>
          </a:r>
        </a:p>
      </dgm:t>
    </dgm:pt>
    <dgm:pt modelId="{D03324D1-AF40-46B2-830D-A1F07C6EB712}" type="parTrans" cxnId="{3F48B286-25B2-4C50-9315-EAA22E69AB88}">
      <dgm:prSet/>
      <dgm:spPr/>
      <dgm:t>
        <a:bodyPr/>
        <a:lstStyle/>
        <a:p>
          <a:endParaRPr lang="en-US"/>
        </a:p>
      </dgm:t>
    </dgm:pt>
    <dgm:pt modelId="{412880C0-24C7-412F-A2E5-A09A88AF5527}" type="sibTrans" cxnId="{3F48B286-25B2-4C50-9315-EAA22E69AB88}">
      <dgm:prSet/>
      <dgm:spPr/>
      <dgm:t>
        <a:bodyPr/>
        <a:lstStyle/>
        <a:p>
          <a:endParaRPr lang="en-US"/>
        </a:p>
      </dgm:t>
    </dgm:pt>
    <dgm:pt modelId="{A08C811A-E671-40F6-8284-2522170B2739}" type="pres">
      <dgm:prSet presAssocID="{6E220A0F-1A3C-4A93-AE8D-9A529E45ED6D}" presName="root" presStyleCnt="0">
        <dgm:presLayoutVars>
          <dgm:dir/>
          <dgm:resizeHandles val="exact"/>
        </dgm:presLayoutVars>
      </dgm:prSet>
      <dgm:spPr/>
    </dgm:pt>
    <dgm:pt modelId="{960BF8F4-C438-40C3-90BE-DB3F1A8A56AF}" type="pres">
      <dgm:prSet presAssocID="{8E00B936-452C-4B8D-A8AD-7D0C67C52563}" presName="compNode" presStyleCnt="0"/>
      <dgm:spPr/>
    </dgm:pt>
    <dgm:pt modelId="{45AA076B-3DBF-4DE4-A59F-DCE21F748EEA}" type="pres">
      <dgm:prSet presAssocID="{8E00B936-452C-4B8D-A8AD-7D0C67C52563}" presName="bgRect" presStyleLbl="bgShp" presStyleIdx="0" presStyleCnt="6"/>
      <dgm:spPr/>
    </dgm:pt>
    <dgm:pt modelId="{7A1C7AC3-A720-4670-A952-C344BADF197D}" type="pres">
      <dgm:prSet presAssocID="{8E00B936-452C-4B8D-A8AD-7D0C67C52563}" presName="iconRect" presStyleLbl="node1" presStyleIdx="0" presStyleCnt="6"/>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Farm scene"/>
        </a:ext>
      </dgm:extLst>
    </dgm:pt>
    <dgm:pt modelId="{72E0BD1C-2A8F-4C20-B4BB-7DF574A617F2}" type="pres">
      <dgm:prSet presAssocID="{8E00B936-452C-4B8D-A8AD-7D0C67C52563}" presName="spaceRect" presStyleCnt="0"/>
      <dgm:spPr/>
    </dgm:pt>
    <dgm:pt modelId="{A6714435-C8EC-45C5-9FEF-F988FAD2F5CD}" type="pres">
      <dgm:prSet presAssocID="{8E00B936-452C-4B8D-A8AD-7D0C67C52563}" presName="parTx" presStyleLbl="revTx" presStyleIdx="0" presStyleCnt="6">
        <dgm:presLayoutVars>
          <dgm:chMax val="0"/>
          <dgm:chPref val="0"/>
        </dgm:presLayoutVars>
      </dgm:prSet>
      <dgm:spPr/>
    </dgm:pt>
    <dgm:pt modelId="{986ED3DE-47F7-4AF9-A2B3-CEE5F041E13E}" type="pres">
      <dgm:prSet presAssocID="{DDF44BED-7A1C-4376-895D-0827CD0EAF48}" presName="sibTrans" presStyleCnt="0"/>
      <dgm:spPr/>
    </dgm:pt>
    <dgm:pt modelId="{37F0935A-6C0A-41E4-A58D-055514AFD9B4}" type="pres">
      <dgm:prSet presAssocID="{BE59A50C-5C96-4F75-B7BE-E739D6297958}" presName="compNode" presStyleCnt="0"/>
      <dgm:spPr/>
    </dgm:pt>
    <dgm:pt modelId="{7B21B17F-3D0F-4ECA-AC05-F67DE63F7C61}" type="pres">
      <dgm:prSet presAssocID="{BE59A50C-5C96-4F75-B7BE-E739D6297958}" presName="bgRect" presStyleLbl="bgShp" presStyleIdx="1" presStyleCnt="6"/>
      <dgm:spPr/>
    </dgm:pt>
    <dgm:pt modelId="{9D4C151B-E006-49D3-A1DA-329EEC461341}" type="pres">
      <dgm:prSet presAssocID="{BE59A50C-5C96-4F75-B7BE-E739D6297958}" presName="iconRect" presStyleLbl="node1" presStyleIdx="1"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Rainy scene"/>
        </a:ext>
      </dgm:extLst>
    </dgm:pt>
    <dgm:pt modelId="{61BB6DB4-24F0-4B98-8599-91E1B0286958}" type="pres">
      <dgm:prSet presAssocID="{BE59A50C-5C96-4F75-B7BE-E739D6297958}" presName="spaceRect" presStyleCnt="0"/>
      <dgm:spPr/>
    </dgm:pt>
    <dgm:pt modelId="{286A1029-D30B-4B9C-8BFE-C8109F654356}" type="pres">
      <dgm:prSet presAssocID="{BE59A50C-5C96-4F75-B7BE-E739D6297958}" presName="parTx" presStyleLbl="revTx" presStyleIdx="1" presStyleCnt="6">
        <dgm:presLayoutVars>
          <dgm:chMax val="0"/>
          <dgm:chPref val="0"/>
        </dgm:presLayoutVars>
      </dgm:prSet>
      <dgm:spPr/>
    </dgm:pt>
    <dgm:pt modelId="{14C7F687-D553-4128-9CD9-6FE14BE00A8B}" type="pres">
      <dgm:prSet presAssocID="{105D90B6-3FD9-4E6D-B87D-3395CCB6B3AC}" presName="sibTrans" presStyleCnt="0"/>
      <dgm:spPr/>
    </dgm:pt>
    <dgm:pt modelId="{6AD8D890-9AE4-4EB4-B535-992F813CF220}" type="pres">
      <dgm:prSet presAssocID="{96EBD607-A792-47F5-80FD-16686D112231}" presName="compNode" presStyleCnt="0"/>
      <dgm:spPr/>
    </dgm:pt>
    <dgm:pt modelId="{DC0BB246-2C53-402A-8C0E-30BFE8C5DEDB}" type="pres">
      <dgm:prSet presAssocID="{96EBD607-A792-47F5-80FD-16686D112231}" presName="bgRect" presStyleLbl="bgShp" presStyleIdx="2" presStyleCnt="6"/>
      <dgm:spPr/>
    </dgm:pt>
    <dgm:pt modelId="{997692AB-F5AD-4FCC-B0F2-6ED5BDD324C1}" type="pres">
      <dgm:prSet presAssocID="{96EBD607-A792-47F5-80FD-16686D112231}" presName="iconRect" presStyleLbl="node1" presStyleIdx="2"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Sled"/>
        </a:ext>
      </dgm:extLst>
    </dgm:pt>
    <dgm:pt modelId="{A41CC590-1787-4411-9773-9397F9AA57F6}" type="pres">
      <dgm:prSet presAssocID="{96EBD607-A792-47F5-80FD-16686D112231}" presName="spaceRect" presStyleCnt="0"/>
      <dgm:spPr/>
    </dgm:pt>
    <dgm:pt modelId="{C1132A18-0EB3-488D-BC97-412BC8C55D16}" type="pres">
      <dgm:prSet presAssocID="{96EBD607-A792-47F5-80FD-16686D112231}" presName="parTx" presStyleLbl="revTx" presStyleIdx="2" presStyleCnt="6">
        <dgm:presLayoutVars>
          <dgm:chMax val="0"/>
          <dgm:chPref val="0"/>
        </dgm:presLayoutVars>
      </dgm:prSet>
      <dgm:spPr/>
    </dgm:pt>
    <dgm:pt modelId="{52CFA37C-5A79-444D-987E-9DE0E0413411}" type="pres">
      <dgm:prSet presAssocID="{7C5E9A52-4132-441A-9E97-8EABB52D36D0}" presName="sibTrans" presStyleCnt="0"/>
      <dgm:spPr/>
    </dgm:pt>
    <dgm:pt modelId="{279E862C-FD3D-4B75-9E21-896A997160FD}" type="pres">
      <dgm:prSet presAssocID="{40F806B2-6E0F-41CA-978C-F57895DAECDA}" presName="compNode" presStyleCnt="0"/>
      <dgm:spPr/>
    </dgm:pt>
    <dgm:pt modelId="{23527098-1378-4136-A1C8-36C8F8827CB6}" type="pres">
      <dgm:prSet presAssocID="{40F806B2-6E0F-41CA-978C-F57895DAECDA}" presName="bgRect" presStyleLbl="bgShp" presStyleIdx="3" presStyleCnt="6"/>
      <dgm:spPr/>
    </dgm:pt>
    <dgm:pt modelId="{DF5D2FBF-313E-417E-9BF3-9F65F6660CDF}" type="pres">
      <dgm:prSet presAssocID="{40F806B2-6E0F-41CA-978C-F57895DAECDA}" presName="iconRect" presStyleLbl="node1" presStyleIdx="3"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Deer"/>
        </a:ext>
      </dgm:extLst>
    </dgm:pt>
    <dgm:pt modelId="{E6CE4217-A31C-433D-9236-399617EE919E}" type="pres">
      <dgm:prSet presAssocID="{40F806B2-6E0F-41CA-978C-F57895DAECDA}" presName="spaceRect" presStyleCnt="0"/>
      <dgm:spPr/>
    </dgm:pt>
    <dgm:pt modelId="{2126F349-4EAF-4DDF-B515-8C9BB75354F1}" type="pres">
      <dgm:prSet presAssocID="{40F806B2-6E0F-41CA-978C-F57895DAECDA}" presName="parTx" presStyleLbl="revTx" presStyleIdx="3" presStyleCnt="6">
        <dgm:presLayoutVars>
          <dgm:chMax val="0"/>
          <dgm:chPref val="0"/>
        </dgm:presLayoutVars>
      </dgm:prSet>
      <dgm:spPr/>
    </dgm:pt>
    <dgm:pt modelId="{A1A2B807-9CC0-4906-AC85-BCD57D2E5D37}" type="pres">
      <dgm:prSet presAssocID="{D58065D4-0252-4FDF-B43F-308E1EE3317D}" presName="sibTrans" presStyleCnt="0"/>
      <dgm:spPr/>
    </dgm:pt>
    <dgm:pt modelId="{D283EFA8-8FD4-4A48-BB2D-640336422714}" type="pres">
      <dgm:prSet presAssocID="{06456A1B-7EA5-4E88-BF8C-6F19B7402602}" presName="compNode" presStyleCnt="0"/>
      <dgm:spPr/>
    </dgm:pt>
    <dgm:pt modelId="{DC208FF1-7620-4E09-8E78-8C645A18D295}" type="pres">
      <dgm:prSet presAssocID="{06456A1B-7EA5-4E88-BF8C-6F19B7402602}" presName="bgRect" presStyleLbl="bgShp" presStyleIdx="4" presStyleCnt="6"/>
      <dgm:spPr/>
    </dgm:pt>
    <dgm:pt modelId="{78A725AF-59A8-4495-9B2C-D35B3BAD6499}" type="pres">
      <dgm:prSet presAssocID="{06456A1B-7EA5-4E88-BF8C-6F19B7402602}" presName="iconRect" presStyleLbl="node1" presStyleIdx="4" presStyleCnt="6"/>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Cow"/>
        </a:ext>
      </dgm:extLst>
    </dgm:pt>
    <dgm:pt modelId="{A7D74C95-DA69-44C9-BA8A-E299A78D092F}" type="pres">
      <dgm:prSet presAssocID="{06456A1B-7EA5-4E88-BF8C-6F19B7402602}" presName="spaceRect" presStyleCnt="0"/>
      <dgm:spPr/>
    </dgm:pt>
    <dgm:pt modelId="{BAA4D013-06E8-402B-BB99-2E458859ADF0}" type="pres">
      <dgm:prSet presAssocID="{06456A1B-7EA5-4E88-BF8C-6F19B7402602}" presName="parTx" presStyleLbl="revTx" presStyleIdx="4" presStyleCnt="6">
        <dgm:presLayoutVars>
          <dgm:chMax val="0"/>
          <dgm:chPref val="0"/>
        </dgm:presLayoutVars>
      </dgm:prSet>
      <dgm:spPr/>
    </dgm:pt>
    <dgm:pt modelId="{4FE6C4BD-BEBC-4D27-86DE-4B8177542DB4}" type="pres">
      <dgm:prSet presAssocID="{350AE5DD-723C-4B1C-AE7B-1F7ED963CDAB}" presName="sibTrans" presStyleCnt="0"/>
      <dgm:spPr/>
    </dgm:pt>
    <dgm:pt modelId="{6B9F2654-979A-4D9C-91A0-3CB2178BDB13}" type="pres">
      <dgm:prSet presAssocID="{338023FB-D17E-4AFF-B6C4-A84073916769}" presName="compNode" presStyleCnt="0"/>
      <dgm:spPr/>
    </dgm:pt>
    <dgm:pt modelId="{9020BCF4-62B6-4CBB-B507-E68D662CEBFA}" type="pres">
      <dgm:prSet presAssocID="{338023FB-D17E-4AFF-B6C4-A84073916769}" presName="bgRect" presStyleLbl="bgShp" presStyleIdx="5" presStyleCnt="6"/>
      <dgm:spPr/>
    </dgm:pt>
    <dgm:pt modelId="{313DFB58-10C7-4471-BEA1-054EA05A2500}" type="pres">
      <dgm:prSet presAssocID="{338023FB-D17E-4AFF-B6C4-A84073916769}" presName="iconRect" presStyleLbl="node1" presStyleIdx="5" presStyleCnt="6"/>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Books"/>
        </a:ext>
      </dgm:extLst>
    </dgm:pt>
    <dgm:pt modelId="{7FDB70F4-2867-4EBA-9DD8-F6E16ED20971}" type="pres">
      <dgm:prSet presAssocID="{338023FB-D17E-4AFF-B6C4-A84073916769}" presName="spaceRect" presStyleCnt="0"/>
      <dgm:spPr/>
    </dgm:pt>
    <dgm:pt modelId="{C1C65762-417E-45DF-AA50-B51F163E8DA3}" type="pres">
      <dgm:prSet presAssocID="{338023FB-D17E-4AFF-B6C4-A84073916769}" presName="parTx" presStyleLbl="revTx" presStyleIdx="5" presStyleCnt="6">
        <dgm:presLayoutVars>
          <dgm:chMax val="0"/>
          <dgm:chPref val="0"/>
        </dgm:presLayoutVars>
      </dgm:prSet>
      <dgm:spPr/>
    </dgm:pt>
  </dgm:ptLst>
  <dgm:cxnLst>
    <dgm:cxn modelId="{41FF3F26-AFFC-4D7A-95B2-9BD066B7842F}" type="presOf" srcId="{338023FB-D17E-4AFF-B6C4-A84073916769}" destId="{C1C65762-417E-45DF-AA50-B51F163E8DA3}" srcOrd="0" destOrd="0" presId="urn:microsoft.com/office/officeart/2018/2/layout/IconVerticalSolidList"/>
    <dgm:cxn modelId="{34094E41-8609-4595-97FE-58E3268BDEAF}" type="presOf" srcId="{06456A1B-7EA5-4E88-BF8C-6F19B7402602}" destId="{BAA4D013-06E8-402B-BB99-2E458859ADF0}" srcOrd="0" destOrd="0" presId="urn:microsoft.com/office/officeart/2018/2/layout/IconVerticalSolidList"/>
    <dgm:cxn modelId="{26BDAC46-DB8B-4053-A986-E14541E07C10}" srcId="{6E220A0F-1A3C-4A93-AE8D-9A529E45ED6D}" destId="{06456A1B-7EA5-4E88-BF8C-6F19B7402602}" srcOrd="4" destOrd="0" parTransId="{40D35AD1-C3EA-4991-B74E-B4A130BD6826}" sibTransId="{350AE5DD-723C-4B1C-AE7B-1F7ED963CDAB}"/>
    <dgm:cxn modelId="{B3A0956F-9926-4FA1-81BF-FD1EE9CA1676}" srcId="{6E220A0F-1A3C-4A93-AE8D-9A529E45ED6D}" destId="{40F806B2-6E0F-41CA-978C-F57895DAECDA}" srcOrd="3" destOrd="0" parTransId="{1D29E759-079C-4A94-BB4D-A71E6E9FCDF5}" sibTransId="{D58065D4-0252-4FDF-B43F-308E1EE3317D}"/>
    <dgm:cxn modelId="{9951DC4F-731A-408B-AE94-C7785377D9B3}" type="presOf" srcId="{96EBD607-A792-47F5-80FD-16686D112231}" destId="{C1132A18-0EB3-488D-BC97-412BC8C55D16}" srcOrd="0" destOrd="0" presId="urn:microsoft.com/office/officeart/2018/2/layout/IconVerticalSolidList"/>
    <dgm:cxn modelId="{A79DA274-8DCB-4E6C-9D03-E20A33CD50BD}" srcId="{6E220A0F-1A3C-4A93-AE8D-9A529E45ED6D}" destId="{96EBD607-A792-47F5-80FD-16686D112231}" srcOrd="2" destOrd="0" parTransId="{22AFE38B-E5AB-407A-85BB-73D5C5A6E765}" sibTransId="{7C5E9A52-4132-441A-9E97-8EABB52D36D0}"/>
    <dgm:cxn modelId="{3B589C55-F4FC-47D5-85F7-117995A0DFBD}" type="presOf" srcId="{40F806B2-6E0F-41CA-978C-F57895DAECDA}" destId="{2126F349-4EAF-4DDF-B515-8C9BB75354F1}" srcOrd="0" destOrd="0" presId="urn:microsoft.com/office/officeart/2018/2/layout/IconVerticalSolidList"/>
    <dgm:cxn modelId="{F4251059-EE75-44EC-A9E6-08A40EE93166}" type="presOf" srcId="{8E00B936-452C-4B8D-A8AD-7D0C67C52563}" destId="{A6714435-C8EC-45C5-9FEF-F988FAD2F5CD}" srcOrd="0" destOrd="0" presId="urn:microsoft.com/office/officeart/2018/2/layout/IconVerticalSolidList"/>
    <dgm:cxn modelId="{EED79079-49E7-44C3-BEB3-2175EC4173DD}" type="presOf" srcId="{6E220A0F-1A3C-4A93-AE8D-9A529E45ED6D}" destId="{A08C811A-E671-40F6-8284-2522170B2739}" srcOrd="0" destOrd="0" presId="urn:microsoft.com/office/officeart/2018/2/layout/IconVerticalSolidList"/>
    <dgm:cxn modelId="{7DFBAD80-F359-4DCA-AD8C-3948D30FAE91}" srcId="{6E220A0F-1A3C-4A93-AE8D-9A529E45ED6D}" destId="{8E00B936-452C-4B8D-A8AD-7D0C67C52563}" srcOrd="0" destOrd="0" parTransId="{360516B9-8EA9-46E7-B232-8F290A222E2D}" sibTransId="{DDF44BED-7A1C-4376-895D-0827CD0EAF48}"/>
    <dgm:cxn modelId="{3F48B286-25B2-4C50-9315-EAA22E69AB88}" srcId="{6E220A0F-1A3C-4A93-AE8D-9A529E45ED6D}" destId="{338023FB-D17E-4AFF-B6C4-A84073916769}" srcOrd="5" destOrd="0" parTransId="{D03324D1-AF40-46B2-830D-A1F07C6EB712}" sibTransId="{412880C0-24C7-412F-A2E5-A09A88AF5527}"/>
    <dgm:cxn modelId="{BAD01C89-81E6-40C1-A0BC-21175917A559}" type="presOf" srcId="{BE59A50C-5C96-4F75-B7BE-E739D6297958}" destId="{286A1029-D30B-4B9C-8BFE-C8109F654356}" srcOrd="0" destOrd="0" presId="urn:microsoft.com/office/officeart/2018/2/layout/IconVerticalSolidList"/>
    <dgm:cxn modelId="{7E16E3AF-14B0-4B97-8D07-D99B2AD7F5EC}" srcId="{6E220A0F-1A3C-4A93-AE8D-9A529E45ED6D}" destId="{BE59A50C-5C96-4F75-B7BE-E739D6297958}" srcOrd="1" destOrd="0" parTransId="{276C8B60-2039-4F14-BA49-EBC3A4D4E976}" sibTransId="{105D90B6-3FD9-4E6D-B87D-3395CCB6B3AC}"/>
    <dgm:cxn modelId="{1D74AA80-3E9A-4214-8251-515423BB6C57}" type="presParOf" srcId="{A08C811A-E671-40F6-8284-2522170B2739}" destId="{960BF8F4-C438-40C3-90BE-DB3F1A8A56AF}" srcOrd="0" destOrd="0" presId="urn:microsoft.com/office/officeart/2018/2/layout/IconVerticalSolidList"/>
    <dgm:cxn modelId="{6AB0DDB3-945F-4E1C-9283-D45D4485E844}" type="presParOf" srcId="{960BF8F4-C438-40C3-90BE-DB3F1A8A56AF}" destId="{45AA076B-3DBF-4DE4-A59F-DCE21F748EEA}" srcOrd="0" destOrd="0" presId="urn:microsoft.com/office/officeart/2018/2/layout/IconVerticalSolidList"/>
    <dgm:cxn modelId="{6598BC7C-B337-4979-A0A7-F4D963F73412}" type="presParOf" srcId="{960BF8F4-C438-40C3-90BE-DB3F1A8A56AF}" destId="{7A1C7AC3-A720-4670-A952-C344BADF197D}" srcOrd="1" destOrd="0" presId="urn:microsoft.com/office/officeart/2018/2/layout/IconVerticalSolidList"/>
    <dgm:cxn modelId="{1F0185BA-FEBC-4F77-B283-65C3CB1A934D}" type="presParOf" srcId="{960BF8F4-C438-40C3-90BE-DB3F1A8A56AF}" destId="{72E0BD1C-2A8F-4C20-B4BB-7DF574A617F2}" srcOrd="2" destOrd="0" presId="urn:microsoft.com/office/officeart/2018/2/layout/IconVerticalSolidList"/>
    <dgm:cxn modelId="{183D9766-4CB3-477C-8311-FB8DEEE902D0}" type="presParOf" srcId="{960BF8F4-C438-40C3-90BE-DB3F1A8A56AF}" destId="{A6714435-C8EC-45C5-9FEF-F988FAD2F5CD}" srcOrd="3" destOrd="0" presId="urn:microsoft.com/office/officeart/2018/2/layout/IconVerticalSolidList"/>
    <dgm:cxn modelId="{AAB090C5-36FF-4EC9-B23E-ED35EFB93B6D}" type="presParOf" srcId="{A08C811A-E671-40F6-8284-2522170B2739}" destId="{986ED3DE-47F7-4AF9-A2B3-CEE5F041E13E}" srcOrd="1" destOrd="0" presId="urn:microsoft.com/office/officeart/2018/2/layout/IconVerticalSolidList"/>
    <dgm:cxn modelId="{55E0E2E6-7BFA-4E22-879A-6E93FF7BAFB2}" type="presParOf" srcId="{A08C811A-E671-40F6-8284-2522170B2739}" destId="{37F0935A-6C0A-41E4-A58D-055514AFD9B4}" srcOrd="2" destOrd="0" presId="urn:microsoft.com/office/officeart/2018/2/layout/IconVerticalSolidList"/>
    <dgm:cxn modelId="{C3E25D1E-D35C-4F80-8C9E-BC2AFA497D7B}" type="presParOf" srcId="{37F0935A-6C0A-41E4-A58D-055514AFD9B4}" destId="{7B21B17F-3D0F-4ECA-AC05-F67DE63F7C61}" srcOrd="0" destOrd="0" presId="urn:microsoft.com/office/officeart/2018/2/layout/IconVerticalSolidList"/>
    <dgm:cxn modelId="{BA2FD251-1800-4DD8-B716-ABC8BFE92961}" type="presParOf" srcId="{37F0935A-6C0A-41E4-A58D-055514AFD9B4}" destId="{9D4C151B-E006-49D3-A1DA-329EEC461341}" srcOrd="1" destOrd="0" presId="urn:microsoft.com/office/officeart/2018/2/layout/IconVerticalSolidList"/>
    <dgm:cxn modelId="{B42AA9C0-E6A8-4EB6-B31C-C16145A9653B}" type="presParOf" srcId="{37F0935A-6C0A-41E4-A58D-055514AFD9B4}" destId="{61BB6DB4-24F0-4B98-8599-91E1B0286958}" srcOrd="2" destOrd="0" presId="urn:microsoft.com/office/officeart/2018/2/layout/IconVerticalSolidList"/>
    <dgm:cxn modelId="{58D3F990-332D-422C-B9D7-9C7A6AF12A64}" type="presParOf" srcId="{37F0935A-6C0A-41E4-A58D-055514AFD9B4}" destId="{286A1029-D30B-4B9C-8BFE-C8109F654356}" srcOrd="3" destOrd="0" presId="urn:microsoft.com/office/officeart/2018/2/layout/IconVerticalSolidList"/>
    <dgm:cxn modelId="{F6FC65D4-45BC-4F8E-B079-730671955C7E}" type="presParOf" srcId="{A08C811A-E671-40F6-8284-2522170B2739}" destId="{14C7F687-D553-4128-9CD9-6FE14BE00A8B}" srcOrd="3" destOrd="0" presId="urn:microsoft.com/office/officeart/2018/2/layout/IconVerticalSolidList"/>
    <dgm:cxn modelId="{164C4232-D888-4538-8720-19ED528CA4CC}" type="presParOf" srcId="{A08C811A-E671-40F6-8284-2522170B2739}" destId="{6AD8D890-9AE4-4EB4-B535-992F813CF220}" srcOrd="4" destOrd="0" presId="urn:microsoft.com/office/officeart/2018/2/layout/IconVerticalSolidList"/>
    <dgm:cxn modelId="{FAAD925B-CED1-4BBC-ACAA-C3BFFFF92BAC}" type="presParOf" srcId="{6AD8D890-9AE4-4EB4-B535-992F813CF220}" destId="{DC0BB246-2C53-402A-8C0E-30BFE8C5DEDB}" srcOrd="0" destOrd="0" presId="urn:microsoft.com/office/officeart/2018/2/layout/IconVerticalSolidList"/>
    <dgm:cxn modelId="{B5187564-F5F7-427D-8128-54301BD803F7}" type="presParOf" srcId="{6AD8D890-9AE4-4EB4-B535-992F813CF220}" destId="{997692AB-F5AD-4FCC-B0F2-6ED5BDD324C1}" srcOrd="1" destOrd="0" presId="urn:microsoft.com/office/officeart/2018/2/layout/IconVerticalSolidList"/>
    <dgm:cxn modelId="{A3F82A09-4E32-4DBC-8681-E33D1E61C83E}" type="presParOf" srcId="{6AD8D890-9AE4-4EB4-B535-992F813CF220}" destId="{A41CC590-1787-4411-9773-9397F9AA57F6}" srcOrd="2" destOrd="0" presId="urn:microsoft.com/office/officeart/2018/2/layout/IconVerticalSolidList"/>
    <dgm:cxn modelId="{56BAAF88-F4B9-466F-8443-8030D5F549AF}" type="presParOf" srcId="{6AD8D890-9AE4-4EB4-B535-992F813CF220}" destId="{C1132A18-0EB3-488D-BC97-412BC8C55D16}" srcOrd="3" destOrd="0" presId="urn:microsoft.com/office/officeart/2018/2/layout/IconVerticalSolidList"/>
    <dgm:cxn modelId="{22D98586-1514-4DE6-9480-79547CB3AB85}" type="presParOf" srcId="{A08C811A-E671-40F6-8284-2522170B2739}" destId="{52CFA37C-5A79-444D-987E-9DE0E0413411}" srcOrd="5" destOrd="0" presId="urn:microsoft.com/office/officeart/2018/2/layout/IconVerticalSolidList"/>
    <dgm:cxn modelId="{8E768DCB-E805-462F-A353-FEB96DA1F1CE}" type="presParOf" srcId="{A08C811A-E671-40F6-8284-2522170B2739}" destId="{279E862C-FD3D-4B75-9E21-896A997160FD}" srcOrd="6" destOrd="0" presId="urn:microsoft.com/office/officeart/2018/2/layout/IconVerticalSolidList"/>
    <dgm:cxn modelId="{B28EC566-E966-40A8-909D-ECE5961B4148}" type="presParOf" srcId="{279E862C-FD3D-4B75-9E21-896A997160FD}" destId="{23527098-1378-4136-A1C8-36C8F8827CB6}" srcOrd="0" destOrd="0" presId="urn:microsoft.com/office/officeart/2018/2/layout/IconVerticalSolidList"/>
    <dgm:cxn modelId="{C8874305-0235-4E80-B42D-056A1132E6B1}" type="presParOf" srcId="{279E862C-FD3D-4B75-9E21-896A997160FD}" destId="{DF5D2FBF-313E-417E-9BF3-9F65F6660CDF}" srcOrd="1" destOrd="0" presId="urn:microsoft.com/office/officeart/2018/2/layout/IconVerticalSolidList"/>
    <dgm:cxn modelId="{2CD72255-38EA-445F-A352-5740DA83A763}" type="presParOf" srcId="{279E862C-FD3D-4B75-9E21-896A997160FD}" destId="{E6CE4217-A31C-433D-9236-399617EE919E}" srcOrd="2" destOrd="0" presId="urn:microsoft.com/office/officeart/2018/2/layout/IconVerticalSolidList"/>
    <dgm:cxn modelId="{20CCBD78-8F23-4698-919F-8E011663077C}" type="presParOf" srcId="{279E862C-FD3D-4B75-9E21-896A997160FD}" destId="{2126F349-4EAF-4DDF-B515-8C9BB75354F1}" srcOrd="3" destOrd="0" presId="urn:microsoft.com/office/officeart/2018/2/layout/IconVerticalSolidList"/>
    <dgm:cxn modelId="{D7944125-D134-45CA-9B44-62E79B7B7581}" type="presParOf" srcId="{A08C811A-E671-40F6-8284-2522170B2739}" destId="{A1A2B807-9CC0-4906-AC85-BCD57D2E5D37}" srcOrd="7" destOrd="0" presId="urn:microsoft.com/office/officeart/2018/2/layout/IconVerticalSolidList"/>
    <dgm:cxn modelId="{EB9D08B7-3EBC-49B0-B105-0268AFE40C0E}" type="presParOf" srcId="{A08C811A-E671-40F6-8284-2522170B2739}" destId="{D283EFA8-8FD4-4A48-BB2D-640336422714}" srcOrd="8" destOrd="0" presId="urn:microsoft.com/office/officeart/2018/2/layout/IconVerticalSolidList"/>
    <dgm:cxn modelId="{29E9CBCF-A511-44FA-BC8E-18603D467778}" type="presParOf" srcId="{D283EFA8-8FD4-4A48-BB2D-640336422714}" destId="{DC208FF1-7620-4E09-8E78-8C645A18D295}" srcOrd="0" destOrd="0" presId="urn:microsoft.com/office/officeart/2018/2/layout/IconVerticalSolidList"/>
    <dgm:cxn modelId="{40E6BD3F-C915-4BDD-9DC3-734FA06A9138}" type="presParOf" srcId="{D283EFA8-8FD4-4A48-BB2D-640336422714}" destId="{78A725AF-59A8-4495-9B2C-D35B3BAD6499}" srcOrd="1" destOrd="0" presId="urn:microsoft.com/office/officeart/2018/2/layout/IconVerticalSolidList"/>
    <dgm:cxn modelId="{E83D5DBA-8A9B-4502-8E88-430FC0A5BE18}" type="presParOf" srcId="{D283EFA8-8FD4-4A48-BB2D-640336422714}" destId="{A7D74C95-DA69-44C9-BA8A-E299A78D092F}" srcOrd="2" destOrd="0" presId="urn:microsoft.com/office/officeart/2018/2/layout/IconVerticalSolidList"/>
    <dgm:cxn modelId="{8A1CF06D-0524-438F-8FD8-3BA63D843FA9}" type="presParOf" srcId="{D283EFA8-8FD4-4A48-BB2D-640336422714}" destId="{BAA4D013-06E8-402B-BB99-2E458859ADF0}" srcOrd="3" destOrd="0" presId="urn:microsoft.com/office/officeart/2018/2/layout/IconVerticalSolidList"/>
    <dgm:cxn modelId="{058EBE84-D5B9-4B3E-9BF6-26864E233D25}" type="presParOf" srcId="{A08C811A-E671-40F6-8284-2522170B2739}" destId="{4FE6C4BD-BEBC-4D27-86DE-4B8177542DB4}" srcOrd="9" destOrd="0" presId="urn:microsoft.com/office/officeart/2018/2/layout/IconVerticalSolidList"/>
    <dgm:cxn modelId="{6833F8F8-77A9-4DB9-B4F9-78AC27EC575B}" type="presParOf" srcId="{A08C811A-E671-40F6-8284-2522170B2739}" destId="{6B9F2654-979A-4D9C-91A0-3CB2178BDB13}" srcOrd="10" destOrd="0" presId="urn:microsoft.com/office/officeart/2018/2/layout/IconVerticalSolidList"/>
    <dgm:cxn modelId="{15DAF36D-7B2C-4565-B714-12E9635559BD}" type="presParOf" srcId="{6B9F2654-979A-4D9C-91A0-3CB2178BDB13}" destId="{9020BCF4-62B6-4CBB-B507-E68D662CEBFA}" srcOrd="0" destOrd="0" presId="urn:microsoft.com/office/officeart/2018/2/layout/IconVerticalSolidList"/>
    <dgm:cxn modelId="{E05E2022-D8A0-4A7F-87C0-C5B07F2B0A34}" type="presParOf" srcId="{6B9F2654-979A-4D9C-91A0-3CB2178BDB13}" destId="{313DFB58-10C7-4471-BEA1-054EA05A2500}" srcOrd="1" destOrd="0" presId="urn:microsoft.com/office/officeart/2018/2/layout/IconVerticalSolidList"/>
    <dgm:cxn modelId="{2D64DCB4-54A7-4336-B50F-3A54FE48036C}" type="presParOf" srcId="{6B9F2654-979A-4D9C-91A0-3CB2178BDB13}" destId="{7FDB70F4-2867-4EBA-9DD8-F6E16ED20971}" srcOrd="2" destOrd="0" presId="urn:microsoft.com/office/officeart/2018/2/layout/IconVerticalSolidList"/>
    <dgm:cxn modelId="{75AB026F-88D6-47CD-AE52-5496A6A034D6}" type="presParOf" srcId="{6B9F2654-979A-4D9C-91A0-3CB2178BDB13}" destId="{C1C65762-417E-45DF-AA50-B51F163E8DA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B16F2B-BC30-462A-B19F-2AF7026EE33A}" type="doc">
      <dgm:prSet loTypeId="urn:microsoft.com/office/officeart/2018/2/layout/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1E6E2366-07A3-46B6-95C7-E9DF185969C6}">
      <dgm:prSet/>
      <dgm:spPr/>
      <dgm:t>
        <a:bodyPr/>
        <a:lstStyle/>
        <a:p>
          <a:pPr>
            <a:lnSpc>
              <a:spcPct val="100000"/>
            </a:lnSpc>
            <a:defRPr b="1"/>
          </a:pPr>
          <a:r>
            <a:rPr lang="en-US"/>
            <a:t>Market Dynamics: The key Drivers of Strategic Change .</a:t>
          </a:r>
        </a:p>
      </dgm:t>
    </dgm:pt>
    <dgm:pt modelId="{4CE7B001-3E25-488F-9088-340B26BA03D3}" type="parTrans" cxnId="{ACF2AF96-4E8D-4BC0-9711-00BC5E37F936}">
      <dgm:prSet/>
      <dgm:spPr/>
      <dgm:t>
        <a:bodyPr/>
        <a:lstStyle/>
        <a:p>
          <a:endParaRPr lang="en-US"/>
        </a:p>
      </dgm:t>
    </dgm:pt>
    <dgm:pt modelId="{DF0F985D-81C1-40ED-8864-1E2E0EFFEC95}" type="sibTrans" cxnId="{ACF2AF96-4E8D-4BC0-9711-00BC5E37F936}">
      <dgm:prSet/>
      <dgm:spPr/>
      <dgm:t>
        <a:bodyPr/>
        <a:lstStyle/>
        <a:p>
          <a:endParaRPr lang="en-US"/>
        </a:p>
      </dgm:t>
    </dgm:pt>
    <dgm:pt modelId="{71038D6D-6EF5-49F6-BE27-918CE5FB0112}">
      <dgm:prSet/>
      <dgm:spPr/>
      <dgm:t>
        <a:bodyPr/>
        <a:lstStyle/>
        <a:p>
          <a:pPr>
            <a:lnSpc>
              <a:spcPct val="100000"/>
            </a:lnSpc>
            <a:defRPr b="1"/>
          </a:pPr>
          <a:r>
            <a:rPr lang="en-US"/>
            <a:t>The market is rapidly shifting toward organic and lactose free products , defining a key </a:t>
          </a:r>
          <a:r>
            <a:rPr lang="en-US" b="1"/>
            <a:t>opportunity.  </a:t>
          </a:r>
          <a:r>
            <a:rPr lang="en-US"/>
            <a:t>This shift, alongside the threat from plant-based substitutes and the constant price vs quality tension, necessitates a refined strategy. </a:t>
          </a:r>
        </a:p>
      </dgm:t>
    </dgm:pt>
    <dgm:pt modelId="{B8C0FA38-AC26-4D7A-BC10-44B32B22C611}" type="parTrans" cxnId="{4215E93B-702F-4403-B79D-4D662DE8680B}">
      <dgm:prSet/>
      <dgm:spPr/>
      <dgm:t>
        <a:bodyPr/>
        <a:lstStyle/>
        <a:p>
          <a:endParaRPr lang="en-US"/>
        </a:p>
      </dgm:t>
    </dgm:pt>
    <dgm:pt modelId="{88446918-52EB-432B-B7F0-3128B70848B8}" type="sibTrans" cxnId="{4215E93B-702F-4403-B79D-4D662DE8680B}">
      <dgm:prSet/>
      <dgm:spPr/>
      <dgm:t>
        <a:bodyPr/>
        <a:lstStyle/>
        <a:p>
          <a:endParaRPr lang="en-US"/>
        </a:p>
      </dgm:t>
    </dgm:pt>
    <dgm:pt modelId="{B69D1437-EDA2-4F29-ACBC-129C48A325FC}">
      <dgm:prSet/>
      <dgm:spPr/>
      <dgm:t>
        <a:bodyPr/>
        <a:lstStyle/>
        <a:p>
          <a:pPr>
            <a:lnSpc>
              <a:spcPct val="100000"/>
            </a:lnSpc>
          </a:pPr>
          <a:r>
            <a:rPr lang="en-US"/>
            <a:t>Source: Market Research Reports, Consumer Trends Analysis</a:t>
          </a:r>
        </a:p>
      </dgm:t>
    </dgm:pt>
    <dgm:pt modelId="{F5E85238-AFB5-4437-9E86-F9FB5473088B}" type="parTrans" cxnId="{8A35AE92-DA08-4BFF-A0DC-87DEE1EBCA62}">
      <dgm:prSet/>
      <dgm:spPr/>
      <dgm:t>
        <a:bodyPr/>
        <a:lstStyle/>
        <a:p>
          <a:endParaRPr lang="en-US"/>
        </a:p>
      </dgm:t>
    </dgm:pt>
    <dgm:pt modelId="{F13E2BA9-CA6C-470D-A784-A26E14F759F5}" type="sibTrans" cxnId="{8A35AE92-DA08-4BFF-A0DC-87DEE1EBCA62}">
      <dgm:prSet/>
      <dgm:spPr/>
      <dgm:t>
        <a:bodyPr/>
        <a:lstStyle/>
        <a:p>
          <a:endParaRPr lang="en-US"/>
        </a:p>
      </dgm:t>
    </dgm:pt>
    <dgm:pt modelId="{2D569172-89D3-4609-9CFD-1C72AF0270DB}" type="pres">
      <dgm:prSet presAssocID="{85B16F2B-BC30-462A-B19F-2AF7026EE33A}" presName="root" presStyleCnt="0">
        <dgm:presLayoutVars>
          <dgm:dir/>
          <dgm:resizeHandles val="exact"/>
        </dgm:presLayoutVars>
      </dgm:prSet>
      <dgm:spPr/>
    </dgm:pt>
    <dgm:pt modelId="{036A8514-4211-495D-B5B2-44DBFE870C7A}" type="pres">
      <dgm:prSet presAssocID="{1E6E2366-07A3-46B6-95C7-E9DF185969C6}" presName="compNode" presStyleCnt="0"/>
      <dgm:spPr/>
    </dgm:pt>
    <dgm:pt modelId="{F2362011-9BE5-4D6C-997C-50882F969914}" type="pres">
      <dgm:prSet presAssocID="{1E6E2366-07A3-46B6-95C7-E9DF185969C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1F666859-3D95-4240-A586-E0FDBE629C90}" type="pres">
      <dgm:prSet presAssocID="{1E6E2366-07A3-46B6-95C7-E9DF185969C6}" presName="iconSpace" presStyleCnt="0"/>
      <dgm:spPr/>
    </dgm:pt>
    <dgm:pt modelId="{A14D4048-3271-4988-BA14-07739F94A85F}" type="pres">
      <dgm:prSet presAssocID="{1E6E2366-07A3-46B6-95C7-E9DF185969C6}" presName="parTx" presStyleLbl="revTx" presStyleIdx="0" presStyleCnt="4">
        <dgm:presLayoutVars>
          <dgm:chMax val="0"/>
          <dgm:chPref val="0"/>
        </dgm:presLayoutVars>
      </dgm:prSet>
      <dgm:spPr/>
    </dgm:pt>
    <dgm:pt modelId="{A8CA75CD-3010-4FAF-B5BB-9888398CFBF0}" type="pres">
      <dgm:prSet presAssocID="{1E6E2366-07A3-46B6-95C7-E9DF185969C6}" presName="txSpace" presStyleCnt="0"/>
      <dgm:spPr/>
    </dgm:pt>
    <dgm:pt modelId="{7554D73E-50E2-414E-9388-5815B30F5AA5}" type="pres">
      <dgm:prSet presAssocID="{1E6E2366-07A3-46B6-95C7-E9DF185969C6}" presName="desTx" presStyleLbl="revTx" presStyleIdx="1" presStyleCnt="4">
        <dgm:presLayoutVars/>
      </dgm:prSet>
      <dgm:spPr/>
    </dgm:pt>
    <dgm:pt modelId="{8E215EE3-57A1-4DB2-977C-0BB16C6212BE}" type="pres">
      <dgm:prSet presAssocID="{DF0F985D-81C1-40ED-8864-1E2E0EFFEC95}" presName="sibTrans" presStyleCnt="0"/>
      <dgm:spPr/>
    </dgm:pt>
    <dgm:pt modelId="{2B6E45B3-2DC4-4C58-A892-1DD274384BB0}" type="pres">
      <dgm:prSet presAssocID="{71038D6D-6EF5-49F6-BE27-918CE5FB0112}" presName="compNode" presStyleCnt="0"/>
      <dgm:spPr/>
    </dgm:pt>
    <dgm:pt modelId="{D77413E5-FB18-49DB-AF1B-4CCA18594F0A}" type="pres">
      <dgm:prSet presAssocID="{71038D6D-6EF5-49F6-BE27-918CE5FB011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rm scene"/>
        </a:ext>
      </dgm:extLst>
    </dgm:pt>
    <dgm:pt modelId="{F249F023-F0DD-4136-B660-E8E4EB16F251}" type="pres">
      <dgm:prSet presAssocID="{71038D6D-6EF5-49F6-BE27-918CE5FB0112}" presName="iconSpace" presStyleCnt="0"/>
      <dgm:spPr/>
    </dgm:pt>
    <dgm:pt modelId="{101BB06D-9FA3-4FE4-BC83-707086967413}" type="pres">
      <dgm:prSet presAssocID="{71038D6D-6EF5-49F6-BE27-918CE5FB0112}" presName="parTx" presStyleLbl="revTx" presStyleIdx="2" presStyleCnt="4">
        <dgm:presLayoutVars>
          <dgm:chMax val="0"/>
          <dgm:chPref val="0"/>
        </dgm:presLayoutVars>
      </dgm:prSet>
      <dgm:spPr/>
    </dgm:pt>
    <dgm:pt modelId="{27C5C360-E068-4507-AEE9-BFD056C73A83}" type="pres">
      <dgm:prSet presAssocID="{71038D6D-6EF5-49F6-BE27-918CE5FB0112}" presName="txSpace" presStyleCnt="0"/>
      <dgm:spPr/>
    </dgm:pt>
    <dgm:pt modelId="{65637F75-4902-4D7B-88AB-7FC0DA12198A}" type="pres">
      <dgm:prSet presAssocID="{71038D6D-6EF5-49F6-BE27-918CE5FB0112}" presName="desTx" presStyleLbl="revTx" presStyleIdx="3" presStyleCnt="4">
        <dgm:presLayoutVars/>
      </dgm:prSet>
      <dgm:spPr/>
    </dgm:pt>
  </dgm:ptLst>
  <dgm:cxnLst>
    <dgm:cxn modelId="{3CCE1D30-AB9E-458C-8687-E761C1D7364A}" type="presOf" srcId="{71038D6D-6EF5-49F6-BE27-918CE5FB0112}" destId="{101BB06D-9FA3-4FE4-BC83-707086967413}" srcOrd="0" destOrd="0" presId="urn:microsoft.com/office/officeart/2018/2/layout/IconLabelDescriptionList"/>
    <dgm:cxn modelId="{4215E93B-702F-4403-B79D-4D662DE8680B}" srcId="{85B16F2B-BC30-462A-B19F-2AF7026EE33A}" destId="{71038D6D-6EF5-49F6-BE27-918CE5FB0112}" srcOrd="1" destOrd="0" parTransId="{B8C0FA38-AC26-4D7A-BC10-44B32B22C611}" sibTransId="{88446918-52EB-432B-B7F0-3128B70848B8}"/>
    <dgm:cxn modelId="{4D372C40-9A11-4348-A455-B3CF534B261D}" type="presOf" srcId="{1E6E2366-07A3-46B6-95C7-E9DF185969C6}" destId="{A14D4048-3271-4988-BA14-07739F94A85F}" srcOrd="0" destOrd="0" presId="urn:microsoft.com/office/officeart/2018/2/layout/IconLabelDescriptionList"/>
    <dgm:cxn modelId="{8A35AE92-DA08-4BFF-A0DC-87DEE1EBCA62}" srcId="{71038D6D-6EF5-49F6-BE27-918CE5FB0112}" destId="{B69D1437-EDA2-4F29-ACBC-129C48A325FC}" srcOrd="0" destOrd="0" parTransId="{F5E85238-AFB5-4437-9E86-F9FB5473088B}" sibTransId="{F13E2BA9-CA6C-470D-A784-A26E14F759F5}"/>
    <dgm:cxn modelId="{ACF2AF96-4E8D-4BC0-9711-00BC5E37F936}" srcId="{85B16F2B-BC30-462A-B19F-2AF7026EE33A}" destId="{1E6E2366-07A3-46B6-95C7-E9DF185969C6}" srcOrd="0" destOrd="0" parTransId="{4CE7B001-3E25-488F-9088-340B26BA03D3}" sibTransId="{DF0F985D-81C1-40ED-8864-1E2E0EFFEC95}"/>
    <dgm:cxn modelId="{0A1910C5-3B76-4597-B8DF-44D4A5879FF4}" type="presOf" srcId="{B69D1437-EDA2-4F29-ACBC-129C48A325FC}" destId="{65637F75-4902-4D7B-88AB-7FC0DA12198A}" srcOrd="0" destOrd="0" presId="urn:microsoft.com/office/officeart/2018/2/layout/IconLabelDescriptionList"/>
    <dgm:cxn modelId="{6C75BCF8-0027-4CA2-A893-CD11B01C4C55}" type="presOf" srcId="{85B16F2B-BC30-462A-B19F-2AF7026EE33A}" destId="{2D569172-89D3-4609-9CFD-1C72AF0270DB}" srcOrd="0" destOrd="0" presId="urn:microsoft.com/office/officeart/2018/2/layout/IconLabelDescriptionList"/>
    <dgm:cxn modelId="{AA53554B-69D2-48BF-A542-86489E766DB7}" type="presParOf" srcId="{2D569172-89D3-4609-9CFD-1C72AF0270DB}" destId="{036A8514-4211-495D-B5B2-44DBFE870C7A}" srcOrd="0" destOrd="0" presId="urn:microsoft.com/office/officeart/2018/2/layout/IconLabelDescriptionList"/>
    <dgm:cxn modelId="{D0A88160-A0DE-443F-97ED-29BAFB7959A8}" type="presParOf" srcId="{036A8514-4211-495D-B5B2-44DBFE870C7A}" destId="{F2362011-9BE5-4D6C-997C-50882F969914}" srcOrd="0" destOrd="0" presId="urn:microsoft.com/office/officeart/2018/2/layout/IconLabelDescriptionList"/>
    <dgm:cxn modelId="{2A3E4A2A-FBC6-4F64-A778-A9C3F7A193F5}" type="presParOf" srcId="{036A8514-4211-495D-B5B2-44DBFE870C7A}" destId="{1F666859-3D95-4240-A586-E0FDBE629C90}" srcOrd="1" destOrd="0" presId="urn:microsoft.com/office/officeart/2018/2/layout/IconLabelDescriptionList"/>
    <dgm:cxn modelId="{B4589590-7FCE-48DD-8BD2-0A46EFBE3CB6}" type="presParOf" srcId="{036A8514-4211-495D-B5B2-44DBFE870C7A}" destId="{A14D4048-3271-4988-BA14-07739F94A85F}" srcOrd="2" destOrd="0" presId="urn:microsoft.com/office/officeart/2018/2/layout/IconLabelDescriptionList"/>
    <dgm:cxn modelId="{E674DB67-4A26-4C08-8CBF-54EE49BF0AF7}" type="presParOf" srcId="{036A8514-4211-495D-B5B2-44DBFE870C7A}" destId="{A8CA75CD-3010-4FAF-B5BB-9888398CFBF0}" srcOrd="3" destOrd="0" presId="urn:microsoft.com/office/officeart/2018/2/layout/IconLabelDescriptionList"/>
    <dgm:cxn modelId="{79F0BF7B-7203-488F-AF06-26D03414D284}" type="presParOf" srcId="{036A8514-4211-495D-B5B2-44DBFE870C7A}" destId="{7554D73E-50E2-414E-9388-5815B30F5AA5}" srcOrd="4" destOrd="0" presId="urn:microsoft.com/office/officeart/2018/2/layout/IconLabelDescriptionList"/>
    <dgm:cxn modelId="{F28E470F-1347-4EBB-93DF-1BAEF2B5528A}" type="presParOf" srcId="{2D569172-89D3-4609-9CFD-1C72AF0270DB}" destId="{8E215EE3-57A1-4DB2-977C-0BB16C6212BE}" srcOrd="1" destOrd="0" presId="urn:microsoft.com/office/officeart/2018/2/layout/IconLabelDescriptionList"/>
    <dgm:cxn modelId="{18BA12A5-F406-40AB-A828-C437E14D01A9}" type="presParOf" srcId="{2D569172-89D3-4609-9CFD-1C72AF0270DB}" destId="{2B6E45B3-2DC4-4C58-A892-1DD274384BB0}" srcOrd="2" destOrd="0" presId="urn:microsoft.com/office/officeart/2018/2/layout/IconLabelDescriptionList"/>
    <dgm:cxn modelId="{2BE34901-804C-4ED1-9E6E-505274190062}" type="presParOf" srcId="{2B6E45B3-2DC4-4C58-A892-1DD274384BB0}" destId="{D77413E5-FB18-49DB-AF1B-4CCA18594F0A}" srcOrd="0" destOrd="0" presId="urn:microsoft.com/office/officeart/2018/2/layout/IconLabelDescriptionList"/>
    <dgm:cxn modelId="{06D04E6D-1831-47D2-940D-C432DB3B9E85}" type="presParOf" srcId="{2B6E45B3-2DC4-4C58-A892-1DD274384BB0}" destId="{F249F023-F0DD-4136-B660-E8E4EB16F251}" srcOrd="1" destOrd="0" presId="urn:microsoft.com/office/officeart/2018/2/layout/IconLabelDescriptionList"/>
    <dgm:cxn modelId="{6280F7C7-4E5A-4500-AB52-683D0800C205}" type="presParOf" srcId="{2B6E45B3-2DC4-4C58-A892-1DD274384BB0}" destId="{101BB06D-9FA3-4FE4-BC83-707086967413}" srcOrd="2" destOrd="0" presId="urn:microsoft.com/office/officeart/2018/2/layout/IconLabelDescriptionList"/>
    <dgm:cxn modelId="{650F0042-C62F-4BCA-818A-2DAE5C6CD527}" type="presParOf" srcId="{2B6E45B3-2DC4-4C58-A892-1DD274384BB0}" destId="{27C5C360-E068-4507-AEE9-BFD056C73A83}" srcOrd="3" destOrd="0" presId="urn:microsoft.com/office/officeart/2018/2/layout/IconLabelDescriptionList"/>
    <dgm:cxn modelId="{CAF8469A-4F35-4F5A-90F6-FD130CF69CCF}" type="presParOf" srcId="{2B6E45B3-2DC4-4C58-A892-1DD274384BB0}" destId="{65637F75-4902-4D7B-88AB-7FC0DA12198A}"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78E48F-28B6-4ED0-8FDD-8F1079980025}"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76F35585-6623-4C32-8755-7BA7D980D05F}">
      <dgm:prSet/>
      <dgm:spPr/>
      <dgm:t>
        <a:bodyPr/>
        <a:lstStyle/>
        <a:p>
          <a:r>
            <a:rPr lang="en-US"/>
            <a:t>The value chain transforms high quality raw milk( often from Simmental cows) into stable high value consumer goods.</a:t>
          </a:r>
        </a:p>
      </dgm:t>
    </dgm:pt>
    <dgm:pt modelId="{B1FD8B7B-14B1-4BA1-8265-9DB83C5B4033}" type="parTrans" cxnId="{FC9EB949-1FB4-492A-993B-A654A15BA94F}">
      <dgm:prSet/>
      <dgm:spPr/>
      <dgm:t>
        <a:bodyPr/>
        <a:lstStyle/>
        <a:p>
          <a:endParaRPr lang="en-US"/>
        </a:p>
      </dgm:t>
    </dgm:pt>
    <dgm:pt modelId="{5201A43B-B4C9-4C28-B8B0-01AC9BD7404A}" type="sibTrans" cxnId="{FC9EB949-1FB4-492A-993B-A654A15BA94F}">
      <dgm:prSet/>
      <dgm:spPr/>
      <dgm:t>
        <a:bodyPr/>
        <a:lstStyle/>
        <a:p>
          <a:endParaRPr lang="en-US"/>
        </a:p>
      </dgm:t>
    </dgm:pt>
    <dgm:pt modelId="{52A9D334-A2E5-47EE-90DF-DF205E344BDB}">
      <dgm:prSet/>
      <dgm:spPr/>
      <dgm:t>
        <a:bodyPr/>
        <a:lstStyle/>
        <a:p>
          <a:r>
            <a:rPr lang="en-US"/>
            <a:t>Value is disproportionately captured in the Processing and Distribution stages, which is critical for profitabily</a:t>
          </a:r>
        </a:p>
      </dgm:t>
    </dgm:pt>
    <dgm:pt modelId="{D67AE6BC-D96F-4217-B7F1-0DFB762503C8}" type="parTrans" cxnId="{CB2E5EC6-3FCB-4673-BF30-7770A4AF632D}">
      <dgm:prSet/>
      <dgm:spPr/>
      <dgm:t>
        <a:bodyPr/>
        <a:lstStyle/>
        <a:p>
          <a:endParaRPr lang="en-US"/>
        </a:p>
      </dgm:t>
    </dgm:pt>
    <dgm:pt modelId="{58CC77AF-4F75-45DF-934C-8D26E21CE1E2}" type="sibTrans" cxnId="{CB2E5EC6-3FCB-4673-BF30-7770A4AF632D}">
      <dgm:prSet/>
      <dgm:spPr/>
      <dgm:t>
        <a:bodyPr/>
        <a:lstStyle/>
        <a:p>
          <a:endParaRPr lang="en-US"/>
        </a:p>
      </dgm:t>
    </dgm:pt>
    <dgm:pt modelId="{83B97D10-16D2-467D-9470-2EC0353119E1}">
      <dgm:prSet/>
      <dgm:spPr/>
      <dgm:t>
        <a:bodyPr/>
        <a:lstStyle/>
        <a:p>
          <a:r>
            <a:rPr lang="en-US"/>
            <a:t>Focus: Processing is the critical stage that converts volatile raw material into stable, high – value specialty goods. It is the primary point of value addition, risk mitigation and structural power. </a:t>
          </a:r>
        </a:p>
      </dgm:t>
    </dgm:pt>
    <dgm:pt modelId="{E845FF9B-82FC-490F-8930-22F950245974}" type="parTrans" cxnId="{0461EB6D-D9D5-4EFA-A020-D016C9F5C51F}">
      <dgm:prSet/>
      <dgm:spPr/>
      <dgm:t>
        <a:bodyPr/>
        <a:lstStyle/>
        <a:p>
          <a:endParaRPr lang="en-US"/>
        </a:p>
      </dgm:t>
    </dgm:pt>
    <dgm:pt modelId="{ED51BE2E-0ECE-496F-AA98-983EC67F40B0}" type="sibTrans" cxnId="{0461EB6D-D9D5-4EFA-A020-D016C9F5C51F}">
      <dgm:prSet/>
      <dgm:spPr/>
      <dgm:t>
        <a:bodyPr/>
        <a:lstStyle/>
        <a:p>
          <a:endParaRPr lang="en-US"/>
        </a:p>
      </dgm:t>
    </dgm:pt>
    <dgm:pt modelId="{98D229FC-D2EF-4531-AD9A-51FF0B0DBB67}" type="pres">
      <dgm:prSet presAssocID="{3A78E48F-28B6-4ED0-8FDD-8F1079980025}" presName="root" presStyleCnt="0">
        <dgm:presLayoutVars>
          <dgm:dir/>
          <dgm:resizeHandles val="exact"/>
        </dgm:presLayoutVars>
      </dgm:prSet>
      <dgm:spPr/>
    </dgm:pt>
    <dgm:pt modelId="{F7B695EF-B05C-408D-BE02-7ED813EB35C0}" type="pres">
      <dgm:prSet presAssocID="{76F35585-6623-4C32-8755-7BA7D980D05F}" presName="compNode" presStyleCnt="0"/>
      <dgm:spPr/>
    </dgm:pt>
    <dgm:pt modelId="{659B98F5-2E25-4876-AB03-0B60A9FFF60C}" type="pres">
      <dgm:prSet presAssocID="{76F35585-6623-4C32-8755-7BA7D980D05F}" presName="bgRect" presStyleLbl="bgShp" presStyleIdx="0" presStyleCnt="3"/>
      <dgm:spPr/>
    </dgm:pt>
    <dgm:pt modelId="{60EE1C20-2557-45B7-BB40-02522F836B7A}" type="pres">
      <dgm:prSet presAssocID="{76F35585-6623-4C32-8755-7BA7D980D0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w"/>
        </a:ext>
      </dgm:extLst>
    </dgm:pt>
    <dgm:pt modelId="{C7ED4F0C-C279-45C5-B2E1-1D8E26256275}" type="pres">
      <dgm:prSet presAssocID="{76F35585-6623-4C32-8755-7BA7D980D05F}" presName="spaceRect" presStyleCnt="0"/>
      <dgm:spPr/>
    </dgm:pt>
    <dgm:pt modelId="{083EC892-F0A5-4282-843E-6EDA1C7EDE83}" type="pres">
      <dgm:prSet presAssocID="{76F35585-6623-4C32-8755-7BA7D980D05F}" presName="parTx" presStyleLbl="revTx" presStyleIdx="0" presStyleCnt="3">
        <dgm:presLayoutVars>
          <dgm:chMax val="0"/>
          <dgm:chPref val="0"/>
        </dgm:presLayoutVars>
      </dgm:prSet>
      <dgm:spPr/>
    </dgm:pt>
    <dgm:pt modelId="{DBF31FAB-4701-409B-9E32-D90FBDC3FC83}" type="pres">
      <dgm:prSet presAssocID="{5201A43B-B4C9-4C28-B8B0-01AC9BD7404A}" presName="sibTrans" presStyleCnt="0"/>
      <dgm:spPr/>
    </dgm:pt>
    <dgm:pt modelId="{D0EF4BA0-3044-44DA-AF79-C18E67F25D76}" type="pres">
      <dgm:prSet presAssocID="{52A9D334-A2E5-47EE-90DF-DF205E344BDB}" presName="compNode" presStyleCnt="0"/>
      <dgm:spPr/>
    </dgm:pt>
    <dgm:pt modelId="{4BF50D11-48DA-46FB-B2A2-04E747041CB8}" type="pres">
      <dgm:prSet presAssocID="{52A9D334-A2E5-47EE-90DF-DF205E344BDB}" presName="bgRect" presStyleLbl="bgShp" presStyleIdx="1" presStyleCnt="3"/>
      <dgm:spPr/>
    </dgm:pt>
    <dgm:pt modelId="{3120D62A-DA4A-4CAC-9ED7-1936DC17EA81}" type="pres">
      <dgm:prSet presAssocID="{52A9D334-A2E5-47EE-90DF-DF205E344BD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3285720F-A9CD-46F8-9EF5-159117FFBB46}" type="pres">
      <dgm:prSet presAssocID="{52A9D334-A2E5-47EE-90DF-DF205E344BDB}" presName="spaceRect" presStyleCnt="0"/>
      <dgm:spPr/>
    </dgm:pt>
    <dgm:pt modelId="{CF596B76-5BCF-4C81-8F72-C62CC2CFF417}" type="pres">
      <dgm:prSet presAssocID="{52A9D334-A2E5-47EE-90DF-DF205E344BDB}" presName="parTx" presStyleLbl="revTx" presStyleIdx="1" presStyleCnt="3">
        <dgm:presLayoutVars>
          <dgm:chMax val="0"/>
          <dgm:chPref val="0"/>
        </dgm:presLayoutVars>
      </dgm:prSet>
      <dgm:spPr/>
    </dgm:pt>
    <dgm:pt modelId="{BD48685D-92CB-430B-ACC9-585DF5F08EFF}" type="pres">
      <dgm:prSet presAssocID="{58CC77AF-4F75-45DF-934C-8D26E21CE1E2}" presName="sibTrans" presStyleCnt="0"/>
      <dgm:spPr/>
    </dgm:pt>
    <dgm:pt modelId="{F40C0ABD-AB9C-410E-A1A9-909FDA590EB4}" type="pres">
      <dgm:prSet presAssocID="{83B97D10-16D2-467D-9470-2EC0353119E1}" presName="compNode" presStyleCnt="0"/>
      <dgm:spPr/>
    </dgm:pt>
    <dgm:pt modelId="{88467FD4-EC24-4871-BCF8-D9DE6332E6C7}" type="pres">
      <dgm:prSet presAssocID="{83B97D10-16D2-467D-9470-2EC0353119E1}" presName="bgRect" presStyleLbl="bgShp" presStyleIdx="2" presStyleCnt="3"/>
      <dgm:spPr/>
    </dgm:pt>
    <dgm:pt modelId="{AFF53B08-2F56-4B6F-9FC5-16C88702C5D7}" type="pres">
      <dgm:prSet presAssocID="{83B97D10-16D2-467D-9470-2EC0353119E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eaker"/>
        </a:ext>
      </dgm:extLst>
    </dgm:pt>
    <dgm:pt modelId="{5B5B7AB5-FE65-4158-A0AC-6440D0A5007F}" type="pres">
      <dgm:prSet presAssocID="{83B97D10-16D2-467D-9470-2EC0353119E1}" presName="spaceRect" presStyleCnt="0"/>
      <dgm:spPr/>
    </dgm:pt>
    <dgm:pt modelId="{FFE1FAEB-1FD1-4CF7-AB08-854EF3AD271C}" type="pres">
      <dgm:prSet presAssocID="{83B97D10-16D2-467D-9470-2EC0353119E1}" presName="parTx" presStyleLbl="revTx" presStyleIdx="2" presStyleCnt="3">
        <dgm:presLayoutVars>
          <dgm:chMax val="0"/>
          <dgm:chPref val="0"/>
        </dgm:presLayoutVars>
      </dgm:prSet>
      <dgm:spPr/>
    </dgm:pt>
  </dgm:ptLst>
  <dgm:cxnLst>
    <dgm:cxn modelId="{005C560D-3898-4E62-BBAE-A5651D20BAEE}" type="presOf" srcId="{76F35585-6623-4C32-8755-7BA7D980D05F}" destId="{083EC892-F0A5-4282-843E-6EDA1C7EDE83}" srcOrd="0" destOrd="0" presId="urn:microsoft.com/office/officeart/2018/2/layout/IconVerticalSolidList"/>
    <dgm:cxn modelId="{FC9EB949-1FB4-492A-993B-A654A15BA94F}" srcId="{3A78E48F-28B6-4ED0-8FDD-8F1079980025}" destId="{76F35585-6623-4C32-8755-7BA7D980D05F}" srcOrd="0" destOrd="0" parTransId="{B1FD8B7B-14B1-4BA1-8265-9DB83C5B4033}" sibTransId="{5201A43B-B4C9-4C28-B8B0-01AC9BD7404A}"/>
    <dgm:cxn modelId="{9D47776D-6E44-4FFF-8E4A-71FD66668EFC}" type="presOf" srcId="{83B97D10-16D2-467D-9470-2EC0353119E1}" destId="{FFE1FAEB-1FD1-4CF7-AB08-854EF3AD271C}" srcOrd="0" destOrd="0" presId="urn:microsoft.com/office/officeart/2018/2/layout/IconVerticalSolidList"/>
    <dgm:cxn modelId="{0461EB6D-D9D5-4EFA-A020-D016C9F5C51F}" srcId="{3A78E48F-28B6-4ED0-8FDD-8F1079980025}" destId="{83B97D10-16D2-467D-9470-2EC0353119E1}" srcOrd="2" destOrd="0" parTransId="{E845FF9B-82FC-490F-8930-22F950245974}" sibTransId="{ED51BE2E-0ECE-496F-AA98-983EC67F40B0}"/>
    <dgm:cxn modelId="{C6B7CA81-1DC5-4010-8F41-81FF570611E9}" type="presOf" srcId="{52A9D334-A2E5-47EE-90DF-DF205E344BDB}" destId="{CF596B76-5BCF-4C81-8F72-C62CC2CFF417}" srcOrd="0" destOrd="0" presId="urn:microsoft.com/office/officeart/2018/2/layout/IconVerticalSolidList"/>
    <dgm:cxn modelId="{44AC92A7-B063-4620-A243-145D29EE9D3C}" type="presOf" srcId="{3A78E48F-28B6-4ED0-8FDD-8F1079980025}" destId="{98D229FC-D2EF-4531-AD9A-51FF0B0DBB67}" srcOrd="0" destOrd="0" presId="urn:microsoft.com/office/officeart/2018/2/layout/IconVerticalSolidList"/>
    <dgm:cxn modelId="{CB2E5EC6-3FCB-4673-BF30-7770A4AF632D}" srcId="{3A78E48F-28B6-4ED0-8FDD-8F1079980025}" destId="{52A9D334-A2E5-47EE-90DF-DF205E344BDB}" srcOrd="1" destOrd="0" parTransId="{D67AE6BC-D96F-4217-B7F1-0DFB762503C8}" sibTransId="{58CC77AF-4F75-45DF-934C-8D26E21CE1E2}"/>
    <dgm:cxn modelId="{DE80243E-4CD8-4FBB-B418-62195B42E0B0}" type="presParOf" srcId="{98D229FC-D2EF-4531-AD9A-51FF0B0DBB67}" destId="{F7B695EF-B05C-408D-BE02-7ED813EB35C0}" srcOrd="0" destOrd="0" presId="urn:microsoft.com/office/officeart/2018/2/layout/IconVerticalSolidList"/>
    <dgm:cxn modelId="{2A6EF3AE-54DD-4F5E-ADFF-216254009DBC}" type="presParOf" srcId="{F7B695EF-B05C-408D-BE02-7ED813EB35C0}" destId="{659B98F5-2E25-4876-AB03-0B60A9FFF60C}" srcOrd="0" destOrd="0" presId="urn:microsoft.com/office/officeart/2018/2/layout/IconVerticalSolidList"/>
    <dgm:cxn modelId="{20514055-B33E-436E-AA74-8701EEC3B784}" type="presParOf" srcId="{F7B695EF-B05C-408D-BE02-7ED813EB35C0}" destId="{60EE1C20-2557-45B7-BB40-02522F836B7A}" srcOrd="1" destOrd="0" presId="urn:microsoft.com/office/officeart/2018/2/layout/IconVerticalSolidList"/>
    <dgm:cxn modelId="{80456738-CC65-499F-B86B-7890E93953BB}" type="presParOf" srcId="{F7B695EF-B05C-408D-BE02-7ED813EB35C0}" destId="{C7ED4F0C-C279-45C5-B2E1-1D8E26256275}" srcOrd="2" destOrd="0" presId="urn:microsoft.com/office/officeart/2018/2/layout/IconVerticalSolidList"/>
    <dgm:cxn modelId="{7C57B42E-782A-4232-BF08-E835B2FF76D1}" type="presParOf" srcId="{F7B695EF-B05C-408D-BE02-7ED813EB35C0}" destId="{083EC892-F0A5-4282-843E-6EDA1C7EDE83}" srcOrd="3" destOrd="0" presId="urn:microsoft.com/office/officeart/2018/2/layout/IconVerticalSolidList"/>
    <dgm:cxn modelId="{C5ECDD81-5A2E-4E81-908F-E13495FB934D}" type="presParOf" srcId="{98D229FC-D2EF-4531-AD9A-51FF0B0DBB67}" destId="{DBF31FAB-4701-409B-9E32-D90FBDC3FC83}" srcOrd="1" destOrd="0" presId="urn:microsoft.com/office/officeart/2018/2/layout/IconVerticalSolidList"/>
    <dgm:cxn modelId="{EFF68A2D-63E6-4305-8946-CCFBA8BAAD15}" type="presParOf" srcId="{98D229FC-D2EF-4531-AD9A-51FF0B0DBB67}" destId="{D0EF4BA0-3044-44DA-AF79-C18E67F25D76}" srcOrd="2" destOrd="0" presId="urn:microsoft.com/office/officeart/2018/2/layout/IconVerticalSolidList"/>
    <dgm:cxn modelId="{258A4E90-90E9-4B8F-9A55-17A29D6E4F38}" type="presParOf" srcId="{D0EF4BA0-3044-44DA-AF79-C18E67F25D76}" destId="{4BF50D11-48DA-46FB-B2A2-04E747041CB8}" srcOrd="0" destOrd="0" presId="urn:microsoft.com/office/officeart/2018/2/layout/IconVerticalSolidList"/>
    <dgm:cxn modelId="{E4C3B98F-F10E-40D0-BE2E-D24ACF05E211}" type="presParOf" srcId="{D0EF4BA0-3044-44DA-AF79-C18E67F25D76}" destId="{3120D62A-DA4A-4CAC-9ED7-1936DC17EA81}" srcOrd="1" destOrd="0" presId="urn:microsoft.com/office/officeart/2018/2/layout/IconVerticalSolidList"/>
    <dgm:cxn modelId="{900EAD0C-1552-4C22-9B1A-42ECF30040A8}" type="presParOf" srcId="{D0EF4BA0-3044-44DA-AF79-C18E67F25D76}" destId="{3285720F-A9CD-46F8-9EF5-159117FFBB46}" srcOrd="2" destOrd="0" presId="urn:microsoft.com/office/officeart/2018/2/layout/IconVerticalSolidList"/>
    <dgm:cxn modelId="{05A1FADD-B7E6-4B33-8E42-36B30BD7A838}" type="presParOf" srcId="{D0EF4BA0-3044-44DA-AF79-C18E67F25D76}" destId="{CF596B76-5BCF-4C81-8F72-C62CC2CFF417}" srcOrd="3" destOrd="0" presId="urn:microsoft.com/office/officeart/2018/2/layout/IconVerticalSolidList"/>
    <dgm:cxn modelId="{DBAA2758-C32C-47FE-97C0-E54674B5CD9F}" type="presParOf" srcId="{98D229FC-D2EF-4531-AD9A-51FF0B0DBB67}" destId="{BD48685D-92CB-430B-ACC9-585DF5F08EFF}" srcOrd="3" destOrd="0" presId="urn:microsoft.com/office/officeart/2018/2/layout/IconVerticalSolidList"/>
    <dgm:cxn modelId="{57DE3EBC-D570-48BF-AB84-8224058F9760}" type="presParOf" srcId="{98D229FC-D2EF-4531-AD9A-51FF0B0DBB67}" destId="{F40C0ABD-AB9C-410E-A1A9-909FDA590EB4}" srcOrd="4" destOrd="0" presId="urn:microsoft.com/office/officeart/2018/2/layout/IconVerticalSolidList"/>
    <dgm:cxn modelId="{5C64E420-DECC-4F51-A0E7-FE7D0FB9DBDC}" type="presParOf" srcId="{F40C0ABD-AB9C-410E-A1A9-909FDA590EB4}" destId="{88467FD4-EC24-4871-BCF8-D9DE6332E6C7}" srcOrd="0" destOrd="0" presId="urn:microsoft.com/office/officeart/2018/2/layout/IconVerticalSolidList"/>
    <dgm:cxn modelId="{93AD686E-5538-450C-8A1C-9BCB4E898606}" type="presParOf" srcId="{F40C0ABD-AB9C-410E-A1A9-909FDA590EB4}" destId="{AFF53B08-2F56-4B6F-9FC5-16C88702C5D7}" srcOrd="1" destOrd="0" presId="urn:microsoft.com/office/officeart/2018/2/layout/IconVerticalSolidList"/>
    <dgm:cxn modelId="{0F55F641-BB58-4FF2-A345-A35544251CA0}" type="presParOf" srcId="{F40C0ABD-AB9C-410E-A1A9-909FDA590EB4}" destId="{5B5B7AB5-FE65-4158-A0AC-6440D0A5007F}" srcOrd="2" destOrd="0" presId="urn:microsoft.com/office/officeart/2018/2/layout/IconVerticalSolidList"/>
    <dgm:cxn modelId="{AAD48261-3760-497C-8BAF-50E7ACA62128}" type="presParOf" srcId="{F40C0ABD-AB9C-410E-A1A9-909FDA590EB4}" destId="{FFE1FAEB-1FD1-4CF7-AB08-854EF3AD27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4ACF77-89F3-4B2E-B1A9-A4E37572249C}"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B3A6BBEE-05E5-459F-9626-92D5E551B383}">
      <dgm:prSet phldrT="[Text]"/>
      <dgm:spPr/>
      <dgm:t>
        <a:bodyPr/>
        <a:lstStyle/>
        <a:p>
          <a:r>
            <a:rPr lang="en-US" dirty="0"/>
            <a:t>Small (50)</a:t>
          </a:r>
        </a:p>
      </dgm:t>
    </dgm:pt>
    <dgm:pt modelId="{6649A5E9-FECF-4589-8A98-6B0B3239BF1D}" type="parTrans" cxnId="{6E903842-801F-43CC-9AED-AE4105224D97}">
      <dgm:prSet/>
      <dgm:spPr/>
      <dgm:t>
        <a:bodyPr/>
        <a:lstStyle/>
        <a:p>
          <a:endParaRPr lang="en-US"/>
        </a:p>
      </dgm:t>
    </dgm:pt>
    <dgm:pt modelId="{455795E8-0273-4491-9151-CE2EDFE0595F}" type="sibTrans" cxnId="{6E903842-801F-43CC-9AED-AE4105224D97}">
      <dgm:prSet/>
      <dgm:spPr/>
      <dgm:t>
        <a:bodyPr/>
        <a:lstStyle/>
        <a:p>
          <a:endParaRPr lang="en-US"/>
        </a:p>
      </dgm:t>
    </dgm:pt>
    <dgm:pt modelId="{428F57C5-47BF-442C-AF2D-5CD51F13828C}">
      <dgm:prSet phldrT="[Text]"/>
      <dgm:spPr/>
      <dgm:t>
        <a:bodyPr/>
        <a:lstStyle/>
        <a:p>
          <a:r>
            <a:rPr lang="en-US" b="1" dirty="0"/>
            <a:t>AMS Robots: 1</a:t>
          </a:r>
        </a:p>
      </dgm:t>
    </dgm:pt>
    <dgm:pt modelId="{31BF714E-C955-445E-915D-F6C125B83E64}" type="parTrans" cxnId="{5FE4816A-4136-4682-86CE-CB1074156623}">
      <dgm:prSet/>
      <dgm:spPr/>
      <dgm:t>
        <a:bodyPr/>
        <a:lstStyle/>
        <a:p>
          <a:endParaRPr lang="en-US"/>
        </a:p>
      </dgm:t>
    </dgm:pt>
    <dgm:pt modelId="{AA5D991B-7C8E-4901-8B18-2AA41E3786AB}" type="sibTrans" cxnId="{5FE4816A-4136-4682-86CE-CB1074156623}">
      <dgm:prSet/>
      <dgm:spPr/>
      <dgm:t>
        <a:bodyPr/>
        <a:lstStyle/>
        <a:p>
          <a:endParaRPr lang="en-US"/>
        </a:p>
      </dgm:t>
    </dgm:pt>
    <dgm:pt modelId="{9A540258-3BE1-451E-9C8D-69D8A8A9D7A6}">
      <dgm:prSet phldrT="[Text]"/>
      <dgm:spPr/>
      <dgm:t>
        <a:bodyPr/>
        <a:lstStyle/>
        <a:p>
          <a:r>
            <a:rPr lang="en-US" b="1" dirty="0"/>
            <a:t>Capex ~€316k → €706k</a:t>
          </a:r>
          <a:endParaRPr lang="en-US" dirty="0"/>
        </a:p>
      </dgm:t>
    </dgm:pt>
    <dgm:pt modelId="{B540FC2E-8498-4131-81D5-4DC12CD930DE}" type="parTrans" cxnId="{8A8624A8-F1D6-4E5F-97CB-599FF716D30D}">
      <dgm:prSet/>
      <dgm:spPr/>
      <dgm:t>
        <a:bodyPr/>
        <a:lstStyle/>
        <a:p>
          <a:endParaRPr lang="en-US"/>
        </a:p>
      </dgm:t>
    </dgm:pt>
    <dgm:pt modelId="{F21BEBAA-81BC-42DB-8E6D-256AFE5520D8}" type="sibTrans" cxnId="{8A8624A8-F1D6-4E5F-97CB-599FF716D30D}">
      <dgm:prSet/>
      <dgm:spPr/>
      <dgm:t>
        <a:bodyPr/>
        <a:lstStyle/>
        <a:p>
          <a:endParaRPr lang="en-US"/>
        </a:p>
      </dgm:t>
    </dgm:pt>
    <dgm:pt modelId="{029A9C30-9496-483D-A0FD-6E535C45F27B}">
      <dgm:prSet phldrT="[Text]"/>
      <dgm:spPr/>
      <dgm:t>
        <a:bodyPr/>
        <a:lstStyle/>
        <a:p>
          <a:r>
            <a:rPr lang="en-US" b="1" dirty="0"/>
            <a:t>Opex ~€24k → €82k / year</a:t>
          </a:r>
          <a:endParaRPr lang="en-US" dirty="0"/>
        </a:p>
      </dgm:t>
    </dgm:pt>
    <dgm:pt modelId="{D77275B6-B9A2-4B54-9D9B-B875759F3328}" type="parTrans" cxnId="{FA7BCC62-3F66-471A-8934-D4F02874EBB0}">
      <dgm:prSet/>
      <dgm:spPr/>
      <dgm:t>
        <a:bodyPr/>
        <a:lstStyle/>
        <a:p>
          <a:endParaRPr lang="en-US"/>
        </a:p>
      </dgm:t>
    </dgm:pt>
    <dgm:pt modelId="{53E51457-487F-4521-867E-4BA269A88541}" type="sibTrans" cxnId="{FA7BCC62-3F66-471A-8934-D4F02874EBB0}">
      <dgm:prSet/>
      <dgm:spPr/>
      <dgm:t>
        <a:bodyPr/>
        <a:lstStyle/>
        <a:p>
          <a:endParaRPr lang="en-US"/>
        </a:p>
      </dgm:t>
    </dgm:pt>
    <dgm:pt modelId="{2F105D9D-E21C-4A02-BE63-DABFBB667D07}">
      <dgm:prSet phldrT="[Text]"/>
      <dgm:spPr/>
      <dgm:t>
        <a:bodyPr/>
        <a:lstStyle/>
        <a:p>
          <a:r>
            <a:rPr lang="en-US" dirty="0"/>
            <a:t>Medium (150)</a:t>
          </a:r>
        </a:p>
      </dgm:t>
    </dgm:pt>
    <dgm:pt modelId="{2C8BAD9E-32E3-43BC-8645-A4F45C8766BE}" type="parTrans" cxnId="{1BA4431B-FAAC-4CA1-98FA-6DB5550A97A6}">
      <dgm:prSet/>
      <dgm:spPr/>
      <dgm:t>
        <a:bodyPr/>
        <a:lstStyle/>
        <a:p>
          <a:endParaRPr lang="en-US"/>
        </a:p>
      </dgm:t>
    </dgm:pt>
    <dgm:pt modelId="{623C4E0C-874E-4B97-99B1-1A8C8EB645E3}" type="sibTrans" cxnId="{1BA4431B-FAAC-4CA1-98FA-6DB5550A97A6}">
      <dgm:prSet/>
      <dgm:spPr/>
      <dgm:t>
        <a:bodyPr/>
        <a:lstStyle/>
        <a:p>
          <a:endParaRPr lang="en-US"/>
        </a:p>
      </dgm:t>
    </dgm:pt>
    <dgm:pt modelId="{984027C9-9618-44CB-A757-1B95A462F1BA}">
      <dgm:prSet phldrT="[Text]"/>
      <dgm:spPr/>
      <dgm:t>
        <a:bodyPr/>
        <a:lstStyle/>
        <a:p>
          <a:r>
            <a:rPr lang="en-US" b="1" dirty="0"/>
            <a:t>AMS Robots: 3</a:t>
          </a:r>
        </a:p>
      </dgm:t>
    </dgm:pt>
    <dgm:pt modelId="{180DCC13-6614-4836-AC26-2B5FF6E2BB53}" type="parTrans" cxnId="{974BCFFB-D8E5-4D46-B3FE-F139BDE2F4E9}">
      <dgm:prSet/>
      <dgm:spPr/>
      <dgm:t>
        <a:bodyPr/>
        <a:lstStyle/>
        <a:p>
          <a:endParaRPr lang="en-US"/>
        </a:p>
      </dgm:t>
    </dgm:pt>
    <dgm:pt modelId="{8FBC089C-D3A9-4BA2-98F0-7EB0C8CA85A1}" type="sibTrans" cxnId="{974BCFFB-D8E5-4D46-B3FE-F139BDE2F4E9}">
      <dgm:prSet/>
      <dgm:spPr/>
      <dgm:t>
        <a:bodyPr/>
        <a:lstStyle/>
        <a:p>
          <a:endParaRPr lang="en-US"/>
        </a:p>
      </dgm:t>
    </dgm:pt>
    <dgm:pt modelId="{BC2D2D0F-9C9B-49B3-8231-A75541B0D9EB}">
      <dgm:prSet phldrT="[Text]"/>
      <dgm:spPr/>
      <dgm:t>
        <a:bodyPr/>
        <a:lstStyle/>
        <a:p>
          <a:r>
            <a:rPr lang="en-US" b="1" dirty="0"/>
            <a:t>Capex ~€727k → €1.24M</a:t>
          </a:r>
          <a:endParaRPr lang="en-US" dirty="0"/>
        </a:p>
      </dgm:t>
    </dgm:pt>
    <dgm:pt modelId="{837C055C-20E6-4470-AA50-52AD853E3A9B}" type="parTrans" cxnId="{858EEA16-161F-4385-B14C-0AC1E837B556}">
      <dgm:prSet/>
      <dgm:spPr/>
      <dgm:t>
        <a:bodyPr/>
        <a:lstStyle/>
        <a:p>
          <a:endParaRPr lang="en-US"/>
        </a:p>
      </dgm:t>
    </dgm:pt>
    <dgm:pt modelId="{E4C4C4E5-9CB3-456B-A5A4-CD9249005F00}" type="sibTrans" cxnId="{858EEA16-161F-4385-B14C-0AC1E837B556}">
      <dgm:prSet/>
      <dgm:spPr/>
      <dgm:t>
        <a:bodyPr/>
        <a:lstStyle/>
        <a:p>
          <a:endParaRPr lang="en-US"/>
        </a:p>
      </dgm:t>
    </dgm:pt>
    <dgm:pt modelId="{2DED13A1-9D39-43D9-B991-C13D85FCF058}">
      <dgm:prSet phldrT="[Text]"/>
      <dgm:spPr/>
      <dgm:t>
        <a:bodyPr/>
        <a:lstStyle/>
        <a:p>
          <a:r>
            <a:rPr lang="en-US" b="1" dirty="0"/>
            <a:t>Opex ~€61k → €152k / year</a:t>
          </a:r>
          <a:endParaRPr lang="en-US" dirty="0"/>
        </a:p>
      </dgm:t>
    </dgm:pt>
    <dgm:pt modelId="{0122A44A-3115-4475-AB12-347DA5220FDB}" type="parTrans" cxnId="{69AE12B6-A032-42D6-826F-C7721ACC1113}">
      <dgm:prSet/>
      <dgm:spPr/>
      <dgm:t>
        <a:bodyPr/>
        <a:lstStyle/>
        <a:p>
          <a:endParaRPr lang="en-US"/>
        </a:p>
      </dgm:t>
    </dgm:pt>
    <dgm:pt modelId="{D0826866-F4CE-4BB5-AFE0-CA7BE67F4994}" type="sibTrans" cxnId="{69AE12B6-A032-42D6-826F-C7721ACC1113}">
      <dgm:prSet/>
      <dgm:spPr/>
      <dgm:t>
        <a:bodyPr/>
        <a:lstStyle/>
        <a:p>
          <a:endParaRPr lang="en-US"/>
        </a:p>
      </dgm:t>
    </dgm:pt>
    <dgm:pt modelId="{489A3896-4575-487F-A77B-E1B6D8C0751B}">
      <dgm:prSet phldrT="[Text]"/>
      <dgm:spPr/>
      <dgm:t>
        <a:bodyPr/>
        <a:lstStyle/>
        <a:p>
          <a:r>
            <a:rPr lang="en-US" dirty="0"/>
            <a:t>Large (500)</a:t>
          </a:r>
        </a:p>
      </dgm:t>
    </dgm:pt>
    <dgm:pt modelId="{57D421B7-1477-469C-BAA0-D050D05ADEFC}" type="parTrans" cxnId="{429DEDB9-DCC8-4B73-836F-ADB5B76202B0}">
      <dgm:prSet/>
      <dgm:spPr/>
      <dgm:t>
        <a:bodyPr/>
        <a:lstStyle/>
        <a:p>
          <a:endParaRPr lang="en-US"/>
        </a:p>
      </dgm:t>
    </dgm:pt>
    <dgm:pt modelId="{D4058C34-4549-46CC-8A04-E7DD7AA8574F}" type="sibTrans" cxnId="{429DEDB9-DCC8-4B73-836F-ADB5B76202B0}">
      <dgm:prSet/>
      <dgm:spPr/>
      <dgm:t>
        <a:bodyPr/>
        <a:lstStyle/>
        <a:p>
          <a:endParaRPr lang="en-US"/>
        </a:p>
      </dgm:t>
    </dgm:pt>
    <dgm:pt modelId="{803228C6-D574-46EA-85AE-31F71E9A2CBF}">
      <dgm:prSet phldrT="[Text]"/>
      <dgm:spPr/>
      <dgm:t>
        <a:bodyPr/>
        <a:lstStyle/>
        <a:p>
          <a:r>
            <a:rPr lang="en-US" b="1" dirty="0"/>
            <a:t>Opex ~€173k → €361k / year</a:t>
          </a:r>
          <a:endParaRPr lang="en-US" dirty="0"/>
        </a:p>
      </dgm:t>
    </dgm:pt>
    <dgm:pt modelId="{CD97EA3E-BB3A-48A4-99B0-129B78360D42}" type="parTrans" cxnId="{E2AF9CBD-41A4-4310-A6CC-D5FA5E93F740}">
      <dgm:prSet/>
      <dgm:spPr/>
      <dgm:t>
        <a:bodyPr/>
        <a:lstStyle/>
        <a:p>
          <a:endParaRPr lang="en-US"/>
        </a:p>
      </dgm:t>
    </dgm:pt>
    <dgm:pt modelId="{0892C0C1-FB30-490E-B3EB-04EF333A7A0D}" type="sibTrans" cxnId="{E2AF9CBD-41A4-4310-A6CC-D5FA5E93F740}">
      <dgm:prSet/>
      <dgm:spPr/>
      <dgm:t>
        <a:bodyPr/>
        <a:lstStyle/>
        <a:p>
          <a:endParaRPr lang="en-US"/>
        </a:p>
      </dgm:t>
    </dgm:pt>
    <dgm:pt modelId="{7319BDF5-E03C-453C-85E3-169128C06E1E}">
      <dgm:prSet phldrT="[Text]"/>
      <dgm:spPr/>
      <dgm:t>
        <a:bodyPr/>
        <a:lstStyle/>
        <a:p>
          <a:r>
            <a:rPr lang="en-US" b="1" dirty="0"/>
            <a:t>AMS Robots: 9</a:t>
          </a:r>
        </a:p>
      </dgm:t>
    </dgm:pt>
    <dgm:pt modelId="{4B485312-49EB-4C11-BB9A-E55E60067699}" type="parTrans" cxnId="{5C404655-0603-4255-97CE-26EFF06C3426}">
      <dgm:prSet/>
      <dgm:spPr/>
      <dgm:t>
        <a:bodyPr/>
        <a:lstStyle/>
        <a:p>
          <a:endParaRPr lang="en-US"/>
        </a:p>
      </dgm:t>
    </dgm:pt>
    <dgm:pt modelId="{4D3D1D43-A450-48F9-A55C-C3666B4CC717}" type="sibTrans" cxnId="{5C404655-0603-4255-97CE-26EFF06C3426}">
      <dgm:prSet/>
      <dgm:spPr/>
      <dgm:t>
        <a:bodyPr/>
        <a:lstStyle/>
        <a:p>
          <a:endParaRPr lang="en-US"/>
        </a:p>
      </dgm:t>
    </dgm:pt>
    <dgm:pt modelId="{329AE7F4-FCA2-4C18-93AF-F2FF0273A8C3}">
      <dgm:prSet phldrT="[Text]"/>
      <dgm:spPr/>
      <dgm:t>
        <a:bodyPr/>
        <a:lstStyle/>
        <a:p>
          <a:r>
            <a:rPr lang="en-US" b="1" dirty="0"/>
            <a:t>Capex ~€1.96M → €2.83M</a:t>
          </a:r>
          <a:endParaRPr lang="en-US" dirty="0"/>
        </a:p>
      </dgm:t>
    </dgm:pt>
    <dgm:pt modelId="{D32A4B7F-C31E-4995-954A-55D71392CA7A}" type="parTrans" cxnId="{9C925A3C-DC50-4D7D-8946-AA2607B51C96}">
      <dgm:prSet/>
      <dgm:spPr/>
      <dgm:t>
        <a:bodyPr/>
        <a:lstStyle/>
        <a:p>
          <a:endParaRPr lang="en-US"/>
        </a:p>
      </dgm:t>
    </dgm:pt>
    <dgm:pt modelId="{4BA4C592-48B0-4918-AF30-E118F781224F}" type="sibTrans" cxnId="{9C925A3C-DC50-4D7D-8946-AA2607B51C96}">
      <dgm:prSet/>
      <dgm:spPr/>
      <dgm:t>
        <a:bodyPr/>
        <a:lstStyle/>
        <a:p>
          <a:endParaRPr lang="en-US"/>
        </a:p>
      </dgm:t>
    </dgm:pt>
    <dgm:pt modelId="{FADF4FEA-9D4B-4E1B-A263-EB8ED994047B}" type="pres">
      <dgm:prSet presAssocID="{D74ACF77-89F3-4B2E-B1A9-A4E37572249C}" presName="layout" presStyleCnt="0">
        <dgm:presLayoutVars>
          <dgm:chMax/>
          <dgm:chPref/>
          <dgm:dir/>
          <dgm:resizeHandles/>
        </dgm:presLayoutVars>
      </dgm:prSet>
      <dgm:spPr/>
    </dgm:pt>
    <dgm:pt modelId="{2F9D8BAB-C7D3-4168-9A39-5525FF306981}" type="pres">
      <dgm:prSet presAssocID="{B3A6BBEE-05E5-459F-9626-92D5E551B383}" presName="root" presStyleCnt="0">
        <dgm:presLayoutVars>
          <dgm:chMax/>
          <dgm:chPref/>
        </dgm:presLayoutVars>
      </dgm:prSet>
      <dgm:spPr/>
    </dgm:pt>
    <dgm:pt modelId="{AD36E06C-4579-4EE2-91ED-A37A13783083}" type="pres">
      <dgm:prSet presAssocID="{B3A6BBEE-05E5-459F-9626-92D5E551B383}" presName="rootComposite" presStyleCnt="0">
        <dgm:presLayoutVars/>
      </dgm:prSet>
      <dgm:spPr/>
    </dgm:pt>
    <dgm:pt modelId="{F9001984-7DE9-4D94-954A-88017EC63B52}" type="pres">
      <dgm:prSet presAssocID="{B3A6BBEE-05E5-459F-9626-92D5E551B383}" presName="ParentAccent" presStyleLbl="alignNode1" presStyleIdx="0" presStyleCnt="3"/>
      <dgm:spPr/>
    </dgm:pt>
    <dgm:pt modelId="{82CF0939-0DD0-48C9-965E-F5B725D3E9ED}" type="pres">
      <dgm:prSet presAssocID="{B3A6BBEE-05E5-459F-9626-92D5E551B383}" presName="ParentSmallAccent" presStyleLbl="fgAcc1" presStyleIdx="0" presStyleCnt="3"/>
      <dgm:spPr/>
    </dgm:pt>
    <dgm:pt modelId="{E0ED0F40-DBD6-46B0-B45A-DAB6D5EACA7C}" type="pres">
      <dgm:prSet presAssocID="{B3A6BBEE-05E5-459F-9626-92D5E551B383}" presName="Parent" presStyleLbl="revTx" presStyleIdx="0" presStyleCnt="12">
        <dgm:presLayoutVars>
          <dgm:chMax/>
          <dgm:chPref val="4"/>
          <dgm:bulletEnabled val="1"/>
        </dgm:presLayoutVars>
      </dgm:prSet>
      <dgm:spPr/>
    </dgm:pt>
    <dgm:pt modelId="{E9EE366C-BB61-4614-A668-A199A6B07A14}" type="pres">
      <dgm:prSet presAssocID="{B3A6BBEE-05E5-459F-9626-92D5E551B383}" presName="childShape" presStyleCnt="0">
        <dgm:presLayoutVars>
          <dgm:chMax val="0"/>
          <dgm:chPref val="0"/>
        </dgm:presLayoutVars>
      </dgm:prSet>
      <dgm:spPr/>
    </dgm:pt>
    <dgm:pt modelId="{F3825552-DE23-4115-82AF-CEB6BAAB3A6C}" type="pres">
      <dgm:prSet presAssocID="{428F57C5-47BF-442C-AF2D-5CD51F13828C}" presName="childComposite" presStyleCnt="0">
        <dgm:presLayoutVars>
          <dgm:chMax val="0"/>
          <dgm:chPref val="0"/>
        </dgm:presLayoutVars>
      </dgm:prSet>
      <dgm:spPr/>
    </dgm:pt>
    <dgm:pt modelId="{D14D808B-6748-400B-A9D1-880834EEE227}" type="pres">
      <dgm:prSet presAssocID="{428F57C5-47BF-442C-AF2D-5CD51F13828C}" presName="ChildAccent" presStyleLbl="solidFgAcc1" presStyleIdx="0" presStyleCnt="9"/>
      <dgm:spPr/>
    </dgm:pt>
    <dgm:pt modelId="{A459CB10-1FFA-4AE4-A28A-4122FE6D2687}" type="pres">
      <dgm:prSet presAssocID="{428F57C5-47BF-442C-AF2D-5CD51F13828C}" presName="Child" presStyleLbl="revTx" presStyleIdx="1" presStyleCnt="12">
        <dgm:presLayoutVars>
          <dgm:chMax val="0"/>
          <dgm:chPref val="0"/>
          <dgm:bulletEnabled val="1"/>
        </dgm:presLayoutVars>
      </dgm:prSet>
      <dgm:spPr/>
    </dgm:pt>
    <dgm:pt modelId="{B0B53F06-ED2A-4EB2-8494-F3BD9EB74D04}" type="pres">
      <dgm:prSet presAssocID="{9A540258-3BE1-451E-9C8D-69D8A8A9D7A6}" presName="childComposite" presStyleCnt="0">
        <dgm:presLayoutVars>
          <dgm:chMax val="0"/>
          <dgm:chPref val="0"/>
        </dgm:presLayoutVars>
      </dgm:prSet>
      <dgm:spPr/>
    </dgm:pt>
    <dgm:pt modelId="{C886052D-DFA9-40CF-91C7-13E64D85A03E}" type="pres">
      <dgm:prSet presAssocID="{9A540258-3BE1-451E-9C8D-69D8A8A9D7A6}" presName="ChildAccent" presStyleLbl="solidFgAcc1" presStyleIdx="1" presStyleCnt="9"/>
      <dgm:spPr/>
    </dgm:pt>
    <dgm:pt modelId="{5D8910A2-6502-4F1D-A11F-EBC9B0F3B884}" type="pres">
      <dgm:prSet presAssocID="{9A540258-3BE1-451E-9C8D-69D8A8A9D7A6}" presName="Child" presStyleLbl="revTx" presStyleIdx="2" presStyleCnt="12">
        <dgm:presLayoutVars>
          <dgm:chMax val="0"/>
          <dgm:chPref val="0"/>
          <dgm:bulletEnabled val="1"/>
        </dgm:presLayoutVars>
      </dgm:prSet>
      <dgm:spPr/>
    </dgm:pt>
    <dgm:pt modelId="{1A4276C5-3CB8-4145-B091-269643A06A41}" type="pres">
      <dgm:prSet presAssocID="{029A9C30-9496-483D-A0FD-6E535C45F27B}" presName="childComposite" presStyleCnt="0">
        <dgm:presLayoutVars>
          <dgm:chMax val="0"/>
          <dgm:chPref val="0"/>
        </dgm:presLayoutVars>
      </dgm:prSet>
      <dgm:spPr/>
    </dgm:pt>
    <dgm:pt modelId="{9BB9EB59-5146-434D-B59D-90320D3B6970}" type="pres">
      <dgm:prSet presAssocID="{029A9C30-9496-483D-A0FD-6E535C45F27B}" presName="ChildAccent" presStyleLbl="solidFgAcc1" presStyleIdx="2" presStyleCnt="9"/>
      <dgm:spPr/>
    </dgm:pt>
    <dgm:pt modelId="{1BE9E43A-9892-4E9E-B873-1CDF22519160}" type="pres">
      <dgm:prSet presAssocID="{029A9C30-9496-483D-A0FD-6E535C45F27B}" presName="Child" presStyleLbl="revTx" presStyleIdx="3" presStyleCnt="12">
        <dgm:presLayoutVars>
          <dgm:chMax val="0"/>
          <dgm:chPref val="0"/>
          <dgm:bulletEnabled val="1"/>
        </dgm:presLayoutVars>
      </dgm:prSet>
      <dgm:spPr/>
    </dgm:pt>
    <dgm:pt modelId="{AC0FE550-65EA-496A-8117-B23549BC3464}" type="pres">
      <dgm:prSet presAssocID="{2F105D9D-E21C-4A02-BE63-DABFBB667D07}" presName="root" presStyleCnt="0">
        <dgm:presLayoutVars>
          <dgm:chMax/>
          <dgm:chPref/>
        </dgm:presLayoutVars>
      </dgm:prSet>
      <dgm:spPr/>
    </dgm:pt>
    <dgm:pt modelId="{CB08A072-5513-4711-A7C9-A2ACD3BD9095}" type="pres">
      <dgm:prSet presAssocID="{2F105D9D-E21C-4A02-BE63-DABFBB667D07}" presName="rootComposite" presStyleCnt="0">
        <dgm:presLayoutVars/>
      </dgm:prSet>
      <dgm:spPr/>
    </dgm:pt>
    <dgm:pt modelId="{A66A9145-5CB8-4830-8EC8-60C05441A5D3}" type="pres">
      <dgm:prSet presAssocID="{2F105D9D-E21C-4A02-BE63-DABFBB667D07}" presName="ParentAccent" presStyleLbl="alignNode1" presStyleIdx="1" presStyleCnt="3"/>
      <dgm:spPr/>
    </dgm:pt>
    <dgm:pt modelId="{A6D9F835-DCD1-4F50-804D-5E93A7B1094A}" type="pres">
      <dgm:prSet presAssocID="{2F105D9D-E21C-4A02-BE63-DABFBB667D07}" presName="ParentSmallAccent" presStyleLbl="fgAcc1" presStyleIdx="1" presStyleCnt="3"/>
      <dgm:spPr/>
    </dgm:pt>
    <dgm:pt modelId="{03779E62-C8F2-4146-8B0F-1C9422E0C2E1}" type="pres">
      <dgm:prSet presAssocID="{2F105D9D-E21C-4A02-BE63-DABFBB667D07}" presName="Parent" presStyleLbl="revTx" presStyleIdx="4" presStyleCnt="12">
        <dgm:presLayoutVars>
          <dgm:chMax/>
          <dgm:chPref val="4"/>
          <dgm:bulletEnabled val="1"/>
        </dgm:presLayoutVars>
      </dgm:prSet>
      <dgm:spPr/>
    </dgm:pt>
    <dgm:pt modelId="{5988F646-E049-4BC3-8129-93B2792E12D7}" type="pres">
      <dgm:prSet presAssocID="{2F105D9D-E21C-4A02-BE63-DABFBB667D07}" presName="childShape" presStyleCnt="0">
        <dgm:presLayoutVars>
          <dgm:chMax val="0"/>
          <dgm:chPref val="0"/>
        </dgm:presLayoutVars>
      </dgm:prSet>
      <dgm:spPr/>
    </dgm:pt>
    <dgm:pt modelId="{75AD845F-64EA-4FA7-BC6C-21772DEB5D0A}" type="pres">
      <dgm:prSet presAssocID="{984027C9-9618-44CB-A757-1B95A462F1BA}" presName="childComposite" presStyleCnt="0">
        <dgm:presLayoutVars>
          <dgm:chMax val="0"/>
          <dgm:chPref val="0"/>
        </dgm:presLayoutVars>
      </dgm:prSet>
      <dgm:spPr/>
    </dgm:pt>
    <dgm:pt modelId="{5DDA65B5-AB7C-48AB-8131-18368965CAB5}" type="pres">
      <dgm:prSet presAssocID="{984027C9-9618-44CB-A757-1B95A462F1BA}" presName="ChildAccent" presStyleLbl="solidFgAcc1" presStyleIdx="3" presStyleCnt="9"/>
      <dgm:spPr/>
    </dgm:pt>
    <dgm:pt modelId="{AF6CA92C-BA44-4E1A-8A72-A84C6538263A}" type="pres">
      <dgm:prSet presAssocID="{984027C9-9618-44CB-A757-1B95A462F1BA}" presName="Child" presStyleLbl="revTx" presStyleIdx="5" presStyleCnt="12">
        <dgm:presLayoutVars>
          <dgm:chMax val="0"/>
          <dgm:chPref val="0"/>
          <dgm:bulletEnabled val="1"/>
        </dgm:presLayoutVars>
      </dgm:prSet>
      <dgm:spPr/>
    </dgm:pt>
    <dgm:pt modelId="{F3EFC8C1-57CA-4437-A3FD-E9A625AFA0D2}" type="pres">
      <dgm:prSet presAssocID="{BC2D2D0F-9C9B-49B3-8231-A75541B0D9EB}" presName="childComposite" presStyleCnt="0">
        <dgm:presLayoutVars>
          <dgm:chMax val="0"/>
          <dgm:chPref val="0"/>
        </dgm:presLayoutVars>
      </dgm:prSet>
      <dgm:spPr/>
    </dgm:pt>
    <dgm:pt modelId="{0EDB8462-289B-4CDD-8A27-DFAAA02E76BB}" type="pres">
      <dgm:prSet presAssocID="{BC2D2D0F-9C9B-49B3-8231-A75541B0D9EB}" presName="ChildAccent" presStyleLbl="solidFgAcc1" presStyleIdx="4" presStyleCnt="9"/>
      <dgm:spPr/>
    </dgm:pt>
    <dgm:pt modelId="{F314E710-984D-4668-BCF0-0B0824821D44}" type="pres">
      <dgm:prSet presAssocID="{BC2D2D0F-9C9B-49B3-8231-A75541B0D9EB}" presName="Child" presStyleLbl="revTx" presStyleIdx="6" presStyleCnt="12">
        <dgm:presLayoutVars>
          <dgm:chMax val="0"/>
          <dgm:chPref val="0"/>
          <dgm:bulletEnabled val="1"/>
        </dgm:presLayoutVars>
      </dgm:prSet>
      <dgm:spPr/>
    </dgm:pt>
    <dgm:pt modelId="{A17C5CC4-64DD-4E5F-B361-29BD50C0511D}" type="pres">
      <dgm:prSet presAssocID="{2DED13A1-9D39-43D9-B991-C13D85FCF058}" presName="childComposite" presStyleCnt="0">
        <dgm:presLayoutVars>
          <dgm:chMax val="0"/>
          <dgm:chPref val="0"/>
        </dgm:presLayoutVars>
      </dgm:prSet>
      <dgm:spPr/>
    </dgm:pt>
    <dgm:pt modelId="{888FE533-9DE4-4005-A90E-F430B55502B0}" type="pres">
      <dgm:prSet presAssocID="{2DED13A1-9D39-43D9-B991-C13D85FCF058}" presName="ChildAccent" presStyleLbl="solidFgAcc1" presStyleIdx="5" presStyleCnt="9"/>
      <dgm:spPr/>
    </dgm:pt>
    <dgm:pt modelId="{9F7C3634-E275-4EFD-AA7E-0BCBEF4283EB}" type="pres">
      <dgm:prSet presAssocID="{2DED13A1-9D39-43D9-B991-C13D85FCF058}" presName="Child" presStyleLbl="revTx" presStyleIdx="7" presStyleCnt="12">
        <dgm:presLayoutVars>
          <dgm:chMax val="0"/>
          <dgm:chPref val="0"/>
          <dgm:bulletEnabled val="1"/>
        </dgm:presLayoutVars>
      </dgm:prSet>
      <dgm:spPr/>
    </dgm:pt>
    <dgm:pt modelId="{11C4BF08-F16F-4FA4-B78A-B543F02CB809}" type="pres">
      <dgm:prSet presAssocID="{489A3896-4575-487F-A77B-E1B6D8C0751B}" presName="root" presStyleCnt="0">
        <dgm:presLayoutVars>
          <dgm:chMax/>
          <dgm:chPref/>
        </dgm:presLayoutVars>
      </dgm:prSet>
      <dgm:spPr/>
    </dgm:pt>
    <dgm:pt modelId="{834E8136-63DC-449E-8222-9E19E9407F8E}" type="pres">
      <dgm:prSet presAssocID="{489A3896-4575-487F-A77B-E1B6D8C0751B}" presName="rootComposite" presStyleCnt="0">
        <dgm:presLayoutVars/>
      </dgm:prSet>
      <dgm:spPr/>
    </dgm:pt>
    <dgm:pt modelId="{4600493E-7C94-44B4-AE3F-F6642A4C1F52}" type="pres">
      <dgm:prSet presAssocID="{489A3896-4575-487F-A77B-E1B6D8C0751B}" presName="ParentAccent" presStyleLbl="alignNode1" presStyleIdx="2" presStyleCnt="3"/>
      <dgm:spPr/>
    </dgm:pt>
    <dgm:pt modelId="{711D9A18-BF5D-45DD-BBAA-6D3739C4D438}" type="pres">
      <dgm:prSet presAssocID="{489A3896-4575-487F-A77B-E1B6D8C0751B}" presName="ParentSmallAccent" presStyleLbl="fgAcc1" presStyleIdx="2" presStyleCnt="3"/>
      <dgm:spPr/>
    </dgm:pt>
    <dgm:pt modelId="{3924D936-C357-43C6-99F2-5136628FA319}" type="pres">
      <dgm:prSet presAssocID="{489A3896-4575-487F-A77B-E1B6D8C0751B}" presName="Parent" presStyleLbl="revTx" presStyleIdx="8" presStyleCnt="12">
        <dgm:presLayoutVars>
          <dgm:chMax/>
          <dgm:chPref val="4"/>
          <dgm:bulletEnabled val="1"/>
        </dgm:presLayoutVars>
      </dgm:prSet>
      <dgm:spPr/>
    </dgm:pt>
    <dgm:pt modelId="{0C7B4A32-1B59-4437-BA97-8267871C4A73}" type="pres">
      <dgm:prSet presAssocID="{489A3896-4575-487F-A77B-E1B6D8C0751B}" presName="childShape" presStyleCnt="0">
        <dgm:presLayoutVars>
          <dgm:chMax val="0"/>
          <dgm:chPref val="0"/>
        </dgm:presLayoutVars>
      </dgm:prSet>
      <dgm:spPr/>
    </dgm:pt>
    <dgm:pt modelId="{98FB0F96-2AA1-4A3F-AF6D-ED62FF1AC846}" type="pres">
      <dgm:prSet presAssocID="{7319BDF5-E03C-453C-85E3-169128C06E1E}" presName="childComposite" presStyleCnt="0">
        <dgm:presLayoutVars>
          <dgm:chMax val="0"/>
          <dgm:chPref val="0"/>
        </dgm:presLayoutVars>
      </dgm:prSet>
      <dgm:spPr/>
    </dgm:pt>
    <dgm:pt modelId="{F2554E75-30B4-470D-BE89-95E1711CF2F3}" type="pres">
      <dgm:prSet presAssocID="{7319BDF5-E03C-453C-85E3-169128C06E1E}" presName="ChildAccent" presStyleLbl="solidFgAcc1" presStyleIdx="6" presStyleCnt="9"/>
      <dgm:spPr/>
    </dgm:pt>
    <dgm:pt modelId="{9887237D-416F-40D8-84E0-2E782951BDF7}" type="pres">
      <dgm:prSet presAssocID="{7319BDF5-E03C-453C-85E3-169128C06E1E}" presName="Child" presStyleLbl="revTx" presStyleIdx="9" presStyleCnt="12">
        <dgm:presLayoutVars>
          <dgm:chMax val="0"/>
          <dgm:chPref val="0"/>
          <dgm:bulletEnabled val="1"/>
        </dgm:presLayoutVars>
      </dgm:prSet>
      <dgm:spPr/>
    </dgm:pt>
    <dgm:pt modelId="{29626560-EF9B-4ADD-BA69-BA4EA9D8C5EB}" type="pres">
      <dgm:prSet presAssocID="{329AE7F4-FCA2-4C18-93AF-F2FF0273A8C3}" presName="childComposite" presStyleCnt="0">
        <dgm:presLayoutVars>
          <dgm:chMax val="0"/>
          <dgm:chPref val="0"/>
        </dgm:presLayoutVars>
      </dgm:prSet>
      <dgm:spPr/>
    </dgm:pt>
    <dgm:pt modelId="{EA7BF1DD-74F6-44BE-97DD-BCE2F4468B2B}" type="pres">
      <dgm:prSet presAssocID="{329AE7F4-FCA2-4C18-93AF-F2FF0273A8C3}" presName="ChildAccent" presStyleLbl="solidFgAcc1" presStyleIdx="7" presStyleCnt="9"/>
      <dgm:spPr/>
    </dgm:pt>
    <dgm:pt modelId="{47C40FE9-F792-4923-91AA-680083436F85}" type="pres">
      <dgm:prSet presAssocID="{329AE7F4-FCA2-4C18-93AF-F2FF0273A8C3}" presName="Child" presStyleLbl="revTx" presStyleIdx="10" presStyleCnt="12">
        <dgm:presLayoutVars>
          <dgm:chMax val="0"/>
          <dgm:chPref val="0"/>
          <dgm:bulletEnabled val="1"/>
        </dgm:presLayoutVars>
      </dgm:prSet>
      <dgm:spPr/>
    </dgm:pt>
    <dgm:pt modelId="{CCE073B4-5C34-4D1C-81A8-7F8DDCB23F6F}" type="pres">
      <dgm:prSet presAssocID="{803228C6-D574-46EA-85AE-31F71E9A2CBF}" presName="childComposite" presStyleCnt="0">
        <dgm:presLayoutVars>
          <dgm:chMax val="0"/>
          <dgm:chPref val="0"/>
        </dgm:presLayoutVars>
      </dgm:prSet>
      <dgm:spPr/>
    </dgm:pt>
    <dgm:pt modelId="{190DD869-0A69-458A-A0E4-6F1C15AA61F0}" type="pres">
      <dgm:prSet presAssocID="{803228C6-D574-46EA-85AE-31F71E9A2CBF}" presName="ChildAccent" presStyleLbl="solidFgAcc1" presStyleIdx="8" presStyleCnt="9"/>
      <dgm:spPr/>
    </dgm:pt>
    <dgm:pt modelId="{1AABA788-6F01-41E4-8236-7C770AF94BBC}" type="pres">
      <dgm:prSet presAssocID="{803228C6-D574-46EA-85AE-31F71E9A2CBF}" presName="Child" presStyleLbl="revTx" presStyleIdx="11" presStyleCnt="12">
        <dgm:presLayoutVars>
          <dgm:chMax val="0"/>
          <dgm:chPref val="0"/>
          <dgm:bulletEnabled val="1"/>
        </dgm:presLayoutVars>
      </dgm:prSet>
      <dgm:spPr/>
    </dgm:pt>
  </dgm:ptLst>
  <dgm:cxnLst>
    <dgm:cxn modelId="{41541702-FF53-4B68-BEA0-345D9C16159A}" type="presOf" srcId="{2F105D9D-E21C-4A02-BE63-DABFBB667D07}" destId="{03779E62-C8F2-4146-8B0F-1C9422E0C2E1}" srcOrd="0" destOrd="0" presId="urn:microsoft.com/office/officeart/2008/layout/SquareAccentList"/>
    <dgm:cxn modelId="{EA013603-9F2A-4ED1-ADB0-19859615FEB5}" type="presOf" srcId="{BC2D2D0F-9C9B-49B3-8231-A75541B0D9EB}" destId="{F314E710-984D-4668-BCF0-0B0824821D44}" srcOrd="0" destOrd="0" presId="urn:microsoft.com/office/officeart/2008/layout/SquareAccentList"/>
    <dgm:cxn modelId="{858EEA16-161F-4385-B14C-0AC1E837B556}" srcId="{2F105D9D-E21C-4A02-BE63-DABFBB667D07}" destId="{BC2D2D0F-9C9B-49B3-8231-A75541B0D9EB}" srcOrd="1" destOrd="0" parTransId="{837C055C-20E6-4470-AA50-52AD853E3A9B}" sibTransId="{E4C4C4E5-9CB3-456B-A5A4-CD9249005F00}"/>
    <dgm:cxn modelId="{1BA4431B-FAAC-4CA1-98FA-6DB5550A97A6}" srcId="{D74ACF77-89F3-4B2E-B1A9-A4E37572249C}" destId="{2F105D9D-E21C-4A02-BE63-DABFBB667D07}" srcOrd="1" destOrd="0" parTransId="{2C8BAD9E-32E3-43BC-8645-A4F45C8766BE}" sibTransId="{623C4E0C-874E-4B97-99B1-1A8C8EB645E3}"/>
    <dgm:cxn modelId="{9C925A3C-DC50-4D7D-8946-AA2607B51C96}" srcId="{489A3896-4575-487F-A77B-E1B6D8C0751B}" destId="{329AE7F4-FCA2-4C18-93AF-F2FF0273A8C3}" srcOrd="1" destOrd="0" parTransId="{D32A4B7F-C31E-4995-954A-55D71392CA7A}" sibTransId="{4BA4C592-48B0-4918-AF30-E118F781224F}"/>
    <dgm:cxn modelId="{E7FD5F5D-FAEA-481C-A44C-B2602FAA4DC3}" type="presOf" srcId="{B3A6BBEE-05E5-459F-9626-92D5E551B383}" destId="{E0ED0F40-DBD6-46B0-B45A-DAB6D5EACA7C}" srcOrd="0" destOrd="0" presId="urn:microsoft.com/office/officeart/2008/layout/SquareAccentList"/>
    <dgm:cxn modelId="{6006FD5D-D1C2-47EE-8A07-56D639B3101A}" type="presOf" srcId="{D74ACF77-89F3-4B2E-B1A9-A4E37572249C}" destId="{FADF4FEA-9D4B-4E1B-A263-EB8ED994047B}" srcOrd="0" destOrd="0" presId="urn:microsoft.com/office/officeart/2008/layout/SquareAccentList"/>
    <dgm:cxn modelId="{97927C5E-ED31-4824-9C7C-68C682FA39E0}" type="presOf" srcId="{803228C6-D574-46EA-85AE-31F71E9A2CBF}" destId="{1AABA788-6F01-41E4-8236-7C770AF94BBC}" srcOrd="0" destOrd="0" presId="urn:microsoft.com/office/officeart/2008/layout/SquareAccentList"/>
    <dgm:cxn modelId="{6E903842-801F-43CC-9AED-AE4105224D97}" srcId="{D74ACF77-89F3-4B2E-B1A9-A4E37572249C}" destId="{B3A6BBEE-05E5-459F-9626-92D5E551B383}" srcOrd="0" destOrd="0" parTransId="{6649A5E9-FECF-4589-8A98-6B0B3239BF1D}" sibTransId="{455795E8-0273-4491-9151-CE2EDFE0595F}"/>
    <dgm:cxn modelId="{FA7BCC62-3F66-471A-8934-D4F02874EBB0}" srcId="{B3A6BBEE-05E5-459F-9626-92D5E551B383}" destId="{029A9C30-9496-483D-A0FD-6E535C45F27B}" srcOrd="2" destOrd="0" parTransId="{D77275B6-B9A2-4B54-9D9B-B875759F3328}" sibTransId="{53E51457-487F-4521-867E-4BA269A88541}"/>
    <dgm:cxn modelId="{5FE4816A-4136-4682-86CE-CB1074156623}" srcId="{B3A6BBEE-05E5-459F-9626-92D5E551B383}" destId="{428F57C5-47BF-442C-AF2D-5CD51F13828C}" srcOrd="0" destOrd="0" parTransId="{31BF714E-C955-445E-915D-F6C125B83E64}" sibTransId="{AA5D991B-7C8E-4901-8B18-2AA41E3786AB}"/>
    <dgm:cxn modelId="{31232D6B-4D07-4490-A46E-78921AF2BC38}" type="presOf" srcId="{9A540258-3BE1-451E-9C8D-69D8A8A9D7A6}" destId="{5D8910A2-6502-4F1D-A11F-EBC9B0F3B884}" srcOrd="0" destOrd="0" presId="urn:microsoft.com/office/officeart/2008/layout/SquareAccentList"/>
    <dgm:cxn modelId="{08F35A6B-C0C9-46C5-BC89-F5F3F4769869}" type="presOf" srcId="{2DED13A1-9D39-43D9-B991-C13D85FCF058}" destId="{9F7C3634-E275-4EFD-AA7E-0BCBEF4283EB}" srcOrd="0" destOrd="0" presId="urn:microsoft.com/office/officeart/2008/layout/SquareAccentList"/>
    <dgm:cxn modelId="{0236E86B-0155-4C5C-A27E-C257C935A26F}" type="presOf" srcId="{7319BDF5-E03C-453C-85E3-169128C06E1E}" destId="{9887237D-416F-40D8-84E0-2E782951BDF7}" srcOrd="0" destOrd="0" presId="urn:microsoft.com/office/officeart/2008/layout/SquareAccentList"/>
    <dgm:cxn modelId="{75D6554C-AAD4-441E-9DD1-3A1938151850}" type="presOf" srcId="{489A3896-4575-487F-A77B-E1B6D8C0751B}" destId="{3924D936-C357-43C6-99F2-5136628FA319}" srcOrd="0" destOrd="0" presId="urn:microsoft.com/office/officeart/2008/layout/SquareAccentList"/>
    <dgm:cxn modelId="{5C404655-0603-4255-97CE-26EFF06C3426}" srcId="{489A3896-4575-487F-A77B-E1B6D8C0751B}" destId="{7319BDF5-E03C-453C-85E3-169128C06E1E}" srcOrd="0" destOrd="0" parTransId="{4B485312-49EB-4C11-BB9A-E55E60067699}" sibTransId="{4D3D1D43-A450-48F9-A55C-C3666B4CC717}"/>
    <dgm:cxn modelId="{301970A1-AF38-4909-8329-C553578C6AC1}" type="presOf" srcId="{029A9C30-9496-483D-A0FD-6E535C45F27B}" destId="{1BE9E43A-9892-4E9E-B873-1CDF22519160}" srcOrd="0" destOrd="0" presId="urn:microsoft.com/office/officeart/2008/layout/SquareAccentList"/>
    <dgm:cxn modelId="{71B268A4-7F6C-401E-B6B6-29AED7D70F2E}" type="presOf" srcId="{428F57C5-47BF-442C-AF2D-5CD51F13828C}" destId="{A459CB10-1FFA-4AE4-A28A-4122FE6D2687}" srcOrd="0" destOrd="0" presId="urn:microsoft.com/office/officeart/2008/layout/SquareAccentList"/>
    <dgm:cxn modelId="{8A8624A8-F1D6-4E5F-97CB-599FF716D30D}" srcId="{B3A6BBEE-05E5-459F-9626-92D5E551B383}" destId="{9A540258-3BE1-451E-9C8D-69D8A8A9D7A6}" srcOrd="1" destOrd="0" parTransId="{B540FC2E-8498-4131-81D5-4DC12CD930DE}" sibTransId="{F21BEBAA-81BC-42DB-8E6D-256AFE5520D8}"/>
    <dgm:cxn modelId="{69AE12B6-A032-42D6-826F-C7721ACC1113}" srcId="{2F105D9D-E21C-4A02-BE63-DABFBB667D07}" destId="{2DED13A1-9D39-43D9-B991-C13D85FCF058}" srcOrd="2" destOrd="0" parTransId="{0122A44A-3115-4475-AB12-347DA5220FDB}" sibTransId="{D0826866-F4CE-4BB5-AFE0-CA7BE67F4994}"/>
    <dgm:cxn modelId="{429DEDB9-DCC8-4B73-836F-ADB5B76202B0}" srcId="{D74ACF77-89F3-4B2E-B1A9-A4E37572249C}" destId="{489A3896-4575-487F-A77B-E1B6D8C0751B}" srcOrd="2" destOrd="0" parTransId="{57D421B7-1477-469C-BAA0-D050D05ADEFC}" sibTransId="{D4058C34-4549-46CC-8A04-E7DD7AA8574F}"/>
    <dgm:cxn modelId="{E2AF9CBD-41A4-4310-A6CC-D5FA5E93F740}" srcId="{489A3896-4575-487F-A77B-E1B6D8C0751B}" destId="{803228C6-D574-46EA-85AE-31F71E9A2CBF}" srcOrd="2" destOrd="0" parTransId="{CD97EA3E-BB3A-48A4-99B0-129B78360D42}" sibTransId="{0892C0C1-FB30-490E-B3EB-04EF333A7A0D}"/>
    <dgm:cxn modelId="{F6791CDA-B9D6-46EF-BE08-E24663F94608}" type="presOf" srcId="{984027C9-9618-44CB-A757-1B95A462F1BA}" destId="{AF6CA92C-BA44-4E1A-8A72-A84C6538263A}" srcOrd="0" destOrd="0" presId="urn:microsoft.com/office/officeart/2008/layout/SquareAccentList"/>
    <dgm:cxn modelId="{4AD017F0-4C86-4EF9-892C-BBE94568CC3E}" type="presOf" srcId="{329AE7F4-FCA2-4C18-93AF-F2FF0273A8C3}" destId="{47C40FE9-F792-4923-91AA-680083436F85}" srcOrd="0" destOrd="0" presId="urn:microsoft.com/office/officeart/2008/layout/SquareAccentList"/>
    <dgm:cxn modelId="{974BCFFB-D8E5-4D46-B3FE-F139BDE2F4E9}" srcId="{2F105D9D-E21C-4A02-BE63-DABFBB667D07}" destId="{984027C9-9618-44CB-A757-1B95A462F1BA}" srcOrd="0" destOrd="0" parTransId="{180DCC13-6614-4836-AC26-2B5FF6E2BB53}" sibTransId="{8FBC089C-D3A9-4BA2-98F0-7EB0C8CA85A1}"/>
    <dgm:cxn modelId="{65C1EEC6-8DB6-4E0E-B051-8454B3E2A4A1}" type="presParOf" srcId="{FADF4FEA-9D4B-4E1B-A263-EB8ED994047B}" destId="{2F9D8BAB-C7D3-4168-9A39-5525FF306981}" srcOrd="0" destOrd="0" presId="urn:microsoft.com/office/officeart/2008/layout/SquareAccentList"/>
    <dgm:cxn modelId="{164EE032-FA6A-4497-ACC4-833D56B2E3BB}" type="presParOf" srcId="{2F9D8BAB-C7D3-4168-9A39-5525FF306981}" destId="{AD36E06C-4579-4EE2-91ED-A37A13783083}" srcOrd="0" destOrd="0" presId="urn:microsoft.com/office/officeart/2008/layout/SquareAccentList"/>
    <dgm:cxn modelId="{3430BD9E-3CEB-4AA9-82B1-9BB7C348A119}" type="presParOf" srcId="{AD36E06C-4579-4EE2-91ED-A37A13783083}" destId="{F9001984-7DE9-4D94-954A-88017EC63B52}" srcOrd="0" destOrd="0" presId="urn:microsoft.com/office/officeart/2008/layout/SquareAccentList"/>
    <dgm:cxn modelId="{D7BE1DC0-FF5A-4B1E-9969-1BBBF8D5892A}" type="presParOf" srcId="{AD36E06C-4579-4EE2-91ED-A37A13783083}" destId="{82CF0939-0DD0-48C9-965E-F5B725D3E9ED}" srcOrd="1" destOrd="0" presId="urn:microsoft.com/office/officeart/2008/layout/SquareAccentList"/>
    <dgm:cxn modelId="{A2514793-495A-4B7A-81B3-8C709160C0CB}" type="presParOf" srcId="{AD36E06C-4579-4EE2-91ED-A37A13783083}" destId="{E0ED0F40-DBD6-46B0-B45A-DAB6D5EACA7C}" srcOrd="2" destOrd="0" presId="urn:microsoft.com/office/officeart/2008/layout/SquareAccentList"/>
    <dgm:cxn modelId="{5ACC2B7C-A968-4E32-AF69-8FD873B4C580}" type="presParOf" srcId="{2F9D8BAB-C7D3-4168-9A39-5525FF306981}" destId="{E9EE366C-BB61-4614-A668-A199A6B07A14}" srcOrd="1" destOrd="0" presId="urn:microsoft.com/office/officeart/2008/layout/SquareAccentList"/>
    <dgm:cxn modelId="{DDA519B3-A74E-4797-96BE-B7C80D7907BD}" type="presParOf" srcId="{E9EE366C-BB61-4614-A668-A199A6B07A14}" destId="{F3825552-DE23-4115-82AF-CEB6BAAB3A6C}" srcOrd="0" destOrd="0" presId="urn:microsoft.com/office/officeart/2008/layout/SquareAccentList"/>
    <dgm:cxn modelId="{AF701621-89DC-42CB-9124-9E0C929C2DF1}" type="presParOf" srcId="{F3825552-DE23-4115-82AF-CEB6BAAB3A6C}" destId="{D14D808B-6748-400B-A9D1-880834EEE227}" srcOrd="0" destOrd="0" presId="urn:microsoft.com/office/officeart/2008/layout/SquareAccentList"/>
    <dgm:cxn modelId="{A15C65D1-0036-42D1-B7C9-7414C7660677}" type="presParOf" srcId="{F3825552-DE23-4115-82AF-CEB6BAAB3A6C}" destId="{A459CB10-1FFA-4AE4-A28A-4122FE6D2687}" srcOrd="1" destOrd="0" presId="urn:microsoft.com/office/officeart/2008/layout/SquareAccentList"/>
    <dgm:cxn modelId="{45D5C3AE-A141-47F5-8596-7FBE6D4BEDF3}" type="presParOf" srcId="{E9EE366C-BB61-4614-A668-A199A6B07A14}" destId="{B0B53F06-ED2A-4EB2-8494-F3BD9EB74D04}" srcOrd="1" destOrd="0" presId="urn:microsoft.com/office/officeart/2008/layout/SquareAccentList"/>
    <dgm:cxn modelId="{3F4625EF-7AA3-4FF8-A49D-5D8F3D634CF9}" type="presParOf" srcId="{B0B53F06-ED2A-4EB2-8494-F3BD9EB74D04}" destId="{C886052D-DFA9-40CF-91C7-13E64D85A03E}" srcOrd="0" destOrd="0" presId="urn:microsoft.com/office/officeart/2008/layout/SquareAccentList"/>
    <dgm:cxn modelId="{EEA1508C-3FDC-4C3B-AB01-B63229B1E520}" type="presParOf" srcId="{B0B53F06-ED2A-4EB2-8494-F3BD9EB74D04}" destId="{5D8910A2-6502-4F1D-A11F-EBC9B0F3B884}" srcOrd="1" destOrd="0" presId="urn:microsoft.com/office/officeart/2008/layout/SquareAccentList"/>
    <dgm:cxn modelId="{8DF95DE6-84F2-4C97-82AB-7C349D512EBB}" type="presParOf" srcId="{E9EE366C-BB61-4614-A668-A199A6B07A14}" destId="{1A4276C5-3CB8-4145-B091-269643A06A41}" srcOrd="2" destOrd="0" presId="urn:microsoft.com/office/officeart/2008/layout/SquareAccentList"/>
    <dgm:cxn modelId="{66B95DC9-34A8-4761-AD5C-B737FD3EAF7A}" type="presParOf" srcId="{1A4276C5-3CB8-4145-B091-269643A06A41}" destId="{9BB9EB59-5146-434D-B59D-90320D3B6970}" srcOrd="0" destOrd="0" presId="urn:microsoft.com/office/officeart/2008/layout/SquareAccentList"/>
    <dgm:cxn modelId="{3D06D068-CF23-4794-82D7-BF39B2F191EB}" type="presParOf" srcId="{1A4276C5-3CB8-4145-B091-269643A06A41}" destId="{1BE9E43A-9892-4E9E-B873-1CDF22519160}" srcOrd="1" destOrd="0" presId="urn:microsoft.com/office/officeart/2008/layout/SquareAccentList"/>
    <dgm:cxn modelId="{3F673154-D35A-4FD4-A356-8C4698618246}" type="presParOf" srcId="{FADF4FEA-9D4B-4E1B-A263-EB8ED994047B}" destId="{AC0FE550-65EA-496A-8117-B23549BC3464}" srcOrd="1" destOrd="0" presId="urn:microsoft.com/office/officeart/2008/layout/SquareAccentList"/>
    <dgm:cxn modelId="{94BD88B1-D793-4779-85F3-197282243F88}" type="presParOf" srcId="{AC0FE550-65EA-496A-8117-B23549BC3464}" destId="{CB08A072-5513-4711-A7C9-A2ACD3BD9095}" srcOrd="0" destOrd="0" presId="urn:microsoft.com/office/officeart/2008/layout/SquareAccentList"/>
    <dgm:cxn modelId="{00E9B515-022B-466D-8CC5-288E5D3A900D}" type="presParOf" srcId="{CB08A072-5513-4711-A7C9-A2ACD3BD9095}" destId="{A66A9145-5CB8-4830-8EC8-60C05441A5D3}" srcOrd="0" destOrd="0" presId="urn:microsoft.com/office/officeart/2008/layout/SquareAccentList"/>
    <dgm:cxn modelId="{7D182ED4-E08F-496D-8F48-EF0A207A2869}" type="presParOf" srcId="{CB08A072-5513-4711-A7C9-A2ACD3BD9095}" destId="{A6D9F835-DCD1-4F50-804D-5E93A7B1094A}" srcOrd="1" destOrd="0" presId="urn:microsoft.com/office/officeart/2008/layout/SquareAccentList"/>
    <dgm:cxn modelId="{143C3EB8-12C1-4402-8B9E-4C997575FBB4}" type="presParOf" srcId="{CB08A072-5513-4711-A7C9-A2ACD3BD9095}" destId="{03779E62-C8F2-4146-8B0F-1C9422E0C2E1}" srcOrd="2" destOrd="0" presId="urn:microsoft.com/office/officeart/2008/layout/SquareAccentList"/>
    <dgm:cxn modelId="{D3A84E33-BF8E-4824-B609-98223403BFBD}" type="presParOf" srcId="{AC0FE550-65EA-496A-8117-B23549BC3464}" destId="{5988F646-E049-4BC3-8129-93B2792E12D7}" srcOrd="1" destOrd="0" presId="urn:microsoft.com/office/officeart/2008/layout/SquareAccentList"/>
    <dgm:cxn modelId="{A1096932-AFF5-40D5-92C7-AD2E3AF5C016}" type="presParOf" srcId="{5988F646-E049-4BC3-8129-93B2792E12D7}" destId="{75AD845F-64EA-4FA7-BC6C-21772DEB5D0A}" srcOrd="0" destOrd="0" presId="urn:microsoft.com/office/officeart/2008/layout/SquareAccentList"/>
    <dgm:cxn modelId="{2D86C5E2-04B0-4CCC-9A9C-ACA78E585AC0}" type="presParOf" srcId="{75AD845F-64EA-4FA7-BC6C-21772DEB5D0A}" destId="{5DDA65B5-AB7C-48AB-8131-18368965CAB5}" srcOrd="0" destOrd="0" presId="urn:microsoft.com/office/officeart/2008/layout/SquareAccentList"/>
    <dgm:cxn modelId="{8DF876BB-45CA-4876-80A9-479A893B5C16}" type="presParOf" srcId="{75AD845F-64EA-4FA7-BC6C-21772DEB5D0A}" destId="{AF6CA92C-BA44-4E1A-8A72-A84C6538263A}" srcOrd="1" destOrd="0" presId="urn:microsoft.com/office/officeart/2008/layout/SquareAccentList"/>
    <dgm:cxn modelId="{DE5274D7-7EA8-4D05-B908-EBCB4E183AC2}" type="presParOf" srcId="{5988F646-E049-4BC3-8129-93B2792E12D7}" destId="{F3EFC8C1-57CA-4437-A3FD-E9A625AFA0D2}" srcOrd="1" destOrd="0" presId="urn:microsoft.com/office/officeart/2008/layout/SquareAccentList"/>
    <dgm:cxn modelId="{DE542903-9CF5-4E2D-9C1B-AC975ED5B3BB}" type="presParOf" srcId="{F3EFC8C1-57CA-4437-A3FD-E9A625AFA0D2}" destId="{0EDB8462-289B-4CDD-8A27-DFAAA02E76BB}" srcOrd="0" destOrd="0" presId="urn:microsoft.com/office/officeart/2008/layout/SquareAccentList"/>
    <dgm:cxn modelId="{6A19ABC2-45F9-4848-895E-04CC0905CA01}" type="presParOf" srcId="{F3EFC8C1-57CA-4437-A3FD-E9A625AFA0D2}" destId="{F314E710-984D-4668-BCF0-0B0824821D44}" srcOrd="1" destOrd="0" presId="urn:microsoft.com/office/officeart/2008/layout/SquareAccentList"/>
    <dgm:cxn modelId="{4F01BEFF-48D6-4C86-B6E4-3A772D2C6D69}" type="presParOf" srcId="{5988F646-E049-4BC3-8129-93B2792E12D7}" destId="{A17C5CC4-64DD-4E5F-B361-29BD50C0511D}" srcOrd="2" destOrd="0" presId="urn:microsoft.com/office/officeart/2008/layout/SquareAccentList"/>
    <dgm:cxn modelId="{8D642841-30CC-44EB-BF14-52062CA10C21}" type="presParOf" srcId="{A17C5CC4-64DD-4E5F-B361-29BD50C0511D}" destId="{888FE533-9DE4-4005-A90E-F430B55502B0}" srcOrd="0" destOrd="0" presId="urn:microsoft.com/office/officeart/2008/layout/SquareAccentList"/>
    <dgm:cxn modelId="{0230BA3B-C39B-4337-A7EA-E6F711EEF0F9}" type="presParOf" srcId="{A17C5CC4-64DD-4E5F-B361-29BD50C0511D}" destId="{9F7C3634-E275-4EFD-AA7E-0BCBEF4283EB}" srcOrd="1" destOrd="0" presId="urn:microsoft.com/office/officeart/2008/layout/SquareAccentList"/>
    <dgm:cxn modelId="{CECEE784-DDDA-4DDB-8F87-E836C1EF227D}" type="presParOf" srcId="{FADF4FEA-9D4B-4E1B-A263-EB8ED994047B}" destId="{11C4BF08-F16F-4FA4-B78A-B543F02CB809}" srcOrd="2" destOrd="0" presId="urn:microsoft.com/office/officeart/2008/layout/SquareAccentList"/>
    <dgm:cxn modelId="{9A8E74DD-C821-425C-9EEB-5141652502C9}" type="presParOf" srcId="{11C4BF08-F16F-4FA4-B78A-B543F02CB809}" destId="{834E8136-63DC-449E-8222-9E19E9407F8E}" srcOrd="0" destOrd="0" presId="urn:microsoft.com/office/officeart/2008/layout/SquareAccentList"/>
    <dgm:cxn modelId="{6378AD56-B070-4A39-8953-25883244E29E}" type="presParOf" srcId="{834E8136-63DC-449E-8222-9E19E9407F8E}" destId="{4600493E-7C94-44B4-AE3F-F6642A4C1F52}" srcOrd="0" destOrd="0" presId="urn:microsoft.com/office/officeart/2008/layout/SquareAccentList"/>
    <dgm:cxn modelId="{CBDCF6CD-3413-4BA1-87BE-CC682808F800}" type="presParOf" srcId="{834E8136-63DC-449E-8222-9E19E9407F8E}" destId="{711D9A18-BF5D-45DD-BBAA-6D3739C4D438}" srcOrd="1" destOrd="0" presId="urn:microsoft.com/office/officeart/2008/layout/SquareAccentList"/>
    <dgm:cxn modelId="{F5935783-64A2-457A-8B59-5120F9AB13FA}" type="presParOf" srcId="{834E8136-63DC-449E-8222-9E19E9407F8E}" destId="{3924D936-C357-43C6-99F2-5136628FA319}" srcOrd="2" destOrd="0" presId="urn:microsoft.com/office/officeart/2008/layout/SquareAccentList"/>
    <dgm:cxn modelId="{231B4F8C-8453-4BF9-882C-357C34F7A0FE}" type="presParOf" srcId="{11C4BF08-F16F-4FA4-B78A-B543F02CB809}" destId="{0C7B4A32-1B59-4437-BA97-8267871C4A73}" srcOrd="1" destOrd="0" presId="urn:microsoft.com/office/officeart/2008/layout/SquareAccentList"/>
    <dgm:cxn modelId="{AF7C7C3D-1104-408E-9879-D25EAEBDD3D8}" type="presParOf" srcId="{0C7B4A32-1B59-4437-BA97-8267871C4A73}" destId="{98FB0F96-2AA1-4A3F-AF6D-ED62FF1AC846}" srcOrd="0" destOrd="0" presId="urn:microsoft.com/office/officeart/2008/layout/SquareAccentList"/>
    <dgm:cxn modelId="{31BC4D46-C998-4359-8CAD-175CA2EF3B02}" type="presParOf" srcId="{98FB0F96-2AA1-4A3F-AF6D-ED62FF1AC846}" destId="{F2554E75-30B4-470D-BE89-95E1711CF2F3}" srcOrd="0" destOrd="0" presId="urn:microsoft.com/office/officeart/2008/layout/SquareAccentList"/>
    <dgm:cxn modelId="{84CFA832-55E4-48FC-922C-74A0C8D2602F}" type="presParOf" srcId="{98FB0F96-2AA1-4A3F-AF6D-ED62FF1AC846}" destId="{9887237D-416F-40D8-84E0-2E782951BDF7}" srcOrd="1" destOrd="0" presId="urn:microsoft.com/office/officeart/2008/layout/SquareAccentList"/>
    <dgm:cxn modelId="{822DA024-FF26-4FE2-B6D5-807E0E22F0A2}" type="presParOf" srcId="{0C7B4A32-1B59-4437-BA97-8267871C4A73}" destId="{29626560-EF9B-4ADD-BA69-BA4EA9D8C5EB}" srcOrd="1" destOrd="0" presId="urn:microsoft.com/office/officeart/2008/layout/SquareAccentList"/>
    <dgm:cxn modelId="{B7A005B5-477D-4F72-BC40-B1B266111C88}" type="presParOf" srcId="{29626560-EF9B-4ADD-BA69-BA4EA9D8C5EB}" destId="{EA7BF1DD-74F6-44BE-97DD-BCE2F4468B2B}" srcOrd="0" destOrd="0" presId="urn:microsoft.com/office/officeart/2008/layout/SquareAccentList"/>
    <dgm:cxn modelId="{D0931CE6-F780-4B6C-AA53-D6C8DE1F596D}" type="presParOf" srcId="{29626560-EF9B-4ADD-BA69-BA4EA9D8C5EB}" destId="{47C40FE9-F792-4923-91AA-680083436F85}" srcOrd="1" destOrd="0" presId="urn:microsoft.com/office/officeart/2008/layout/SquareAccentList"/>
    <dgm:cxn modelId="{84980E64-C5C8-4611-9A6D-AD0FA1F27AA1}" type="presParOf" srcId="{0C7B4A32-1B59-4437-BA97-8267871C4A73}" destId="{CCE073B4-5C34-4D1C-81A8-7F8DDCB23F6F}" srcOrd="2" destOrd="0" presId="urn:microsoft.com/office/officeart/2008/layout/SquareAccentList"/>
    <dgm:cxn modelId="{33606449-B3B7-47FE-AE4E-2B73BF25E4E1}" type="presParOf" srcId="{CCE073B4-5C34-4D1C-81A8-7F8DDCB23F6F}" destId="{190DD869-0A69-458A-A0E4-6F1C15AA61F0}" srcOrd="0" destOrd="0" presId="urn:microsoft.com/office/officeart/2008/layout/SquareAccentList"/>
    <dgm:cxn modelId="{FEB3898D-0CAD-4441-BADE-6FD3E57EA53E}" type="presParOf" srcId="{CCE073B4-5C34-4D1C-81A8-7F8DDCB23F6F}" destId="{1AABA788-6F01-41E4-8236-7C770AF94BBC}"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C57E33-D7CE-480D-A27D-4B5F9B05891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3403F55-5D7F-452C-BD9D-9987F0A74B18}">
      <dgm:prSet/>
      <dgm:spPr/>
      <dgm:t>
        <a:bodyPr/>
        <a:lstStyle/>
        <a:p>
          <a:r>
            <a:rPr lang="en-US" dirty="0"/>
            <a:t>Strengths(S) : The greatest asset in the Bavarian Milk sector is  it's protected Origin and regional heritage, which enable high product differentiation. This specialization is the industry's main defense against commodity pricing.</a:t>
          </a:r>
        </a:p>
      </dgm:t>
    </dgm:pt>
    <dgm:pt modelId="{7F86D69D-EA44-4A47-AA52-6CB23AFA5102}" type="parTrans" cxnId="{EBA4EB10-B0EE-4065-9051-6090844D79AF}">
      <dgm:prSet/>
      <dgm:spPr/>
      <dgm:t>
        <a:bodyPr/>
        <a:lstStyle/>
        <a:p>
          <a:endParaRPr lang="en-US"/>
        </a:p>
      </dgm:t>
    </dgm:pt>
    <dgm:pt modelId="{9EF49C3A-AB95-4B05-AED9-868B0BEAAE2A}" type="sibTrans" cxnId="{EBA4EB10-B0EE-4065-9051-6090844D79AF}">
      <dgm:prSet/>
      <dgm:spPr/>
      <dgm:t>
        <a:bodyPr/>
        <a:lstStyle/>
        <a:p>
          <a:endParaRPr lang="en-US"/>
        </a:p>
      </dgm:t>
    </dgm:pt>
    <dgm:pt modelId="{D6911AE1-FAA9-4B1D-9A67-E99BFD266AA0}">
      <dgm:prSet/>
      <dgm:spPr/>
      <dgm:t>
        <a:bodyPr/>
        <a:lstStyle/>
        <a:p>
          <a:r>
            <a:rPr lang="en-US" dirty="0"/>
            <a:t>Weakness (W) : These are the bottlenecks: The primary vulnerability is the </a:t>
          </a:r>
          <a:r>
            <a:rPr lang="en-US" dirty="0" err="1"/>
            <a:t>oligopsonistic</a:t>
          </a:r>
          <a:r>
            <a:rPr lang="en-US" dirty="0"/>
            <a:t> bottleneck: numerous small farmers are forced to sell to a few powerful processors, leading to suppressed raw milk prices at the farm gate. Critically, the lack of effective advance price contracting (A/C) for conventional milk means the farmer, not the processor, absorbs nearly all global market volatility. </a:t>
          </a:r>
        </a:p>
      </dgm:t>
    </dgm:pt>
    <dgm:pt modelId="{DEB2B2FF-6F3F-407E-B5CA-E53EC0E5DEC8}" type="parTrans" cxnId="{66D5980B-CD57-4D9B-BC2E-3C348F26191D}">
      <dgm:prSet/>
      <dgm:spPr/>
      <dgm:t>
        <a:bodyPr/>
        <a:lstStyle/>
        <a:p>
          <a:endParaRPr lang="en-US"/>
        </a:p>
      </dgm:t>
    </dgm:pt>
    <dgm:pt modelId="{80671AC0-1368-499A-8D1B-FC3465C7013B}" type="sibTrans" cxnId="{66D5980B-CD57-4D9B-BC2E-3C348F26191D}">
      <dgm:prSet/>
      <dgm:spPr/>
      <dgm:t>
        <a:bodyPr/>
        <a:lstStyle/>
        <a:p>
          <a:endParaRPr lang="en-US"/>
        </a:p>
      </dgm:t>
    </dgm:pt>
    <dgm:pt modelId="{92E0BD74-CCFB-4AFB-825A-928968D68841}">
      <dgm:prSet/>
      <dgm:spPr/>
      <dgm:t>
        <a:bodyPr/>
        <a:lstStyle/>
        <a:p>
          <a:r>
            <a:rPr lang="en-US"/>
            <a:t>Mitigation Factor : The economic viability of many traditional farms relies heavily on CAP Pillar II payments (e.g., mountain farming subsidies). While essential for sustaining the cultural landscape, this reliance is a structural weakness, as income is dependent on government policy, not purely market forces.</a:t>
          </a:r>
        </a:p>
      </dgm:t>
    </dgm:pt>
    <dgm:pt modelId="{B17D24A1-4ADD-47A3-832A-09388630E49B}" type="parTrans" cxnId="{6D287775-08BA-4C0B-8BAD-8587641DA0D8}">
      <dgm:prSet/>
      <dgm:spPr/>
      <dgm:t>
        <a:bodyPr/>
        <a:lstStyle/>
        <a:p>
          <a:endParaRPr lang="en-US"/>
        </a:p>
      </dgm:t>
    </dgm:pt>
    <dgm:pt modelId="{70508700-7EC4-483C-9161-D65FDCF580E8}" type="sibTrans" cxnId="{6D287775-08BA-4C0B-8BAD-8587641DA0D8}">
      <dgm:prSet/>
      <dgm:spPr/>
      <dgm:t>
        <a:bodyPr/>
        <a:lstStyle/>
        <a:p>
          <a:endParaRPr lang="en-US"/>
        </a:p>
      </dgm:t>
    </dgm:pt>
    <dgm:pt modelId="{3BB35F10-1C0E-4063-A88D-AE25B3F8BB72}">
      <dgm:prSet/>
      <dgm:spPr/>
      <dgm:t>
        <a:bodyPr/>
        <a:lstStyle/>
        <a:p>
          <a:r>
            <a:rPr lang="en-US"/>
            <a:t>Sources BMEL (Subsidy data), AMI/CLAL (Contracting), Destatis.</a:t>
          </a:r>
        </a:p>
      </dgm:t>
    </dgm:pt>
    <dgm:pt modelId="{F440936D-88C3-4849-A870-030EF0ACA91C}" type="parTrans" cxnId="{101F1ED7-D48F-44A3-881D-F87F22F62D9F}">
      <dgm:prSet/>
      <dgm:spPr/>
      <dgm:t>
        <a:bodyPr/>
        <a:lstStyle/>
        <a:p>
          <a:endParaRPr lang="en-US"/>
        </a:p>
      </dgm:t>
    </dgm:pt>
    <dgm:pt modelId="{878337C6-5F7D-4FAE-9D59-77C444CF51A6}" type="sibTrans" cxnId="{101F1ED7-D48F-44A3-881D-F87F22F62D9F}">
      <dgm:prSet/>
      <dgm:spPr/>
      <dgm:t>
        <a:bodyPr/>
        <a:lstStyle/>
        <a:p>
          <a:endParaRPr lang="en-US"/>
        </a:p>
      </dgm:t>
    </dgm:pt>
    <dgm:pt modelId="{9FCFEB21-1B32-44B4-B8AA-3F0A073610E9}" type="pres">
      <dgm:prSet presAssocID="{05C57E33-D7CE-480D-A27D-4B5F9B058914}" presName="root" presStyleCnt="0">
        <dgm:presLayoutVars>
          <dgm:dir/>
          <dgm:resizeHandles val="exact"/>
        </dgm:presLayoutVars>
      </dgm:prSet>
      <dgm:spPr/>
    </dgm:pt>
    <dgm:pt modelId="{A71464DD-F1E8-4E11-AB41-A6630876741F}" type="pres">
      <dgm:prSet presAssocID="{F3403F55-5D7F-452C-BD9D-9987F0A74B18}" presName="compNode" presStyleCnt="0"/>
      <dgm:spPr/>
    </dgm:pt>
    <dgm:pt modelId="{4AC9A9F1-6A17-4A2D-AC14-5D3D0E45D115}" type="pres">
      <dgm:prSet presAssocID="{F3403F55-5D7F-452C-BD9D-9987F0A74B18}" presName="bgRect" presStyleLbl="bgShp" presStyleIdx="0" presStyleCnt="4"/>
      <dgm:spPr/>
    </dgm:pt>
    <dgm:pt modelId="{A1E55EC9-9BA0-4CC6-B536-7A83B139D3FD}" type="pres">
      <dgm:prSet presAssocID="{F3403F55-5D7F-452C-BD9D-9987F0A74B1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w"/>
        </a:ext>
      </dgm:extLst>
    </dgm:pt>
    <dgm:pt modelId="{BF24ED0C-E939-428D-8139-1915CB812B40}" type="pres">
      <dgm:prSet presAssocID="{F3403F55-5D7F-452C-BD9D-9987F0A74B18}" presName="spaceRect" presStyleCnt="0"/>
      <dgm:spPr/>
    </dgm:pt>
    <dgm:pt modelId="{287CBCBE-891A-4A21-81DD-693E56E7C1E4}" type="pres">
      <dgm:prSet presAssocID="{F3403F55-5D7F-452C-BD9D-9987F0A74B18}" presName="parTx" presStyleLbl="revTx" presStyleIdx="0" presStyleCnt="4">
        <dgm:presLayoutVars>
          <dgm:chMax val="0"/>
          <dgm:chPref val="0"/>
        </dgm:presLayoutVars>
      </dgm:prSet>
      <dgm:spPr/>
    </dgm:pt>
    <dgm:pt modelId="{6FDB8C51-23FC-4760-AE9D-62003C23ED30}" type="pres">
      <dgm:prSet presAssocID="{9EF49C3A-AB95-4B05-AED9-868B0BEAAE2A}" presName="sibTrans" presStyleCnt="0"/>
      <dgm:spPr/>
    </dgm:pt>
    <dgm:pt modelId="{29A460A3-DE98-4385-A346-5621F2C9DC28}" type="pres">
      <dgm:prSet presAssocID="{D6911AE1-FAA9-4B1D-9A67-E99BFD266AA0}" presName="compNode" presStyleCnt="0"/>
      <dgm:spPr/>
    </dgm:pt>
    <dgm:pt modelId="{412C12DE-F482-443D-9D5F-12D9EBB92706}" type="pres">
      <dgm:prSet presAssocID="{D6911AE1-FAA9-4B1D-9A67-E99BFD266AA0}" presName="bgRect" presStyleLbl="bgShp" presStyleIdx="1" presStyleCnt="4"/>
      <dgm:spPr/>
    </dgm:pt>
    <dgm:pt modelId="{7769C8BB-C3A4-4B95-A47B-4986113A0FFB}" type="pres">
      <dgm:prSet presAssocID="{D6911AE1-FAA9-4B1D-9A67-E99BFD266A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46AE0540-4EE7-4462-B0FC-6DCF98729E08}" type="pres">
      <dgm:prSet presAssocID="{D6911AE1-FAA9-4B1D-9A67-E99BFD266AA0}" presName="spaceRect" presStyleCnt="0"/>
      <dgm:spPr/>
    </dgm:pt>
    <dgm:pt modelId="{67A3E339-E3E0-418A-918E-53D43FA6E766}" type="pres">
      <dgm:prSet presAssocID="{D6911AE1-FAA9-4B1D-9A67-E99BFD266AA0}" presName="parTx" presStyleLbl="revTx" presStyleIdx="1" presStyleCnt="4">
        <dgm:presLayoutVars>
          <dgm:chMax val="0"/>
          <dgm:chPref val="0"/>
        </dgm:presLayoutVars>
      </dgm:prSet>
      <dgm:spPr/>
    </dgm:pt>
    <dgm:pt modelId="{5762445C-B833-4015-9892-3DA93C134CF0}" type="pres">
      <dgm:prSet presAssocID="{80671AC0-1368-499A-8D1B-FC3465C7013B}" presName="sibTrans" presStyleCnt="0"/>
      <dgm:spPr/>
    </dgm:pt>
    <dgm:pt modelId="{36DA0BB3-C63E-4E54-B95C-541913B9921D}" type="pres">
      <dgm:prSet presAssocID="{92E0BD74-CCFB-4AFB-825A-928968D68841}" presName="compNode" presStyleCnt="0"/>
      <dgm:spPr/>
    </dgm:pt>
    <dgm:pt modelId="{A8A347E0-AF15-4309-B142-2E91AABEF2A7}" type="pres">
      <dgm:prSet presAssocID="{92E0BD74-CCFB-4AFB-825A-928968D68841}" presName="bgRect" presStyleLbl="bgShp" presStyleIdx="2" presStyleCnt="4"/>
      <dgm:spPr/>
    </dgm:pt>
    <dgm:pt modelId="{A4C7F197-7C68-41E8-917B-702EFD666CA8}" type="pres">
      <dgm:prSet presAssocID="{92E0BD74-CCFB-4AFB-825A-928968D6884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rm scene"/>
        </a:ext>
      </dgm:extLst>
    </dgm:pt>
    <dgm:pt modelId="{5D2B2F1F-E6CF-4D54-83DB-75372F46F92A}" type="pres">
      <dgm:prSet presAssocID="{92E0BD74-CCFB-4AFB-825A-928968D68841}" presName="spaceRect" presStyleCnt="0"/>
      <dgm:spPr/>
    </dgm:pt>
    <dgm:pt modelId="{2828AA5C-338D-4B91-AC80-4DF1EA302C3B}" type="pres">
      <dgm:prSet presAssocID="{92E0BD74-CCFB-4AFB-825A-928968D68841}" presName="parTx" presStyleLbl="revTx" presStyleIdx="2" presStyleCnt="4">
        <dgm:presLayoutVars>
          <dgm:chMax val="0"/>
          <dgm:chPref val="0"/>
        </dgm:presLayoutVars>
      </dgm:prSet>
      <dgm:spPr/>
    </dgm:pt>
    <dgm:pt modelId="{07DA3FA8-5357-4B8C-A326-670A55606970}" type="pres">
      <dgm:prSet presAssocID="{70508700-7EC4-483C-9161-D65FDCF580E8}" presName="sibTrans" presStyleCnt="0"/>
      <dgm:spPr/>
    </dgm:pt>
    <dgm:pt modelId="{985FB392-5B4D-42C4-9BCE-525A78DE2F0B}" type="pres">
      <dgm:prSet presAssocID="{3BB35F10-1C0E-4063-A88D-AE25B3F8BB72}" presName="compNode" presStyleCnt="0"/>
      <dgm:spPr/>
    </dgm:pt>
    <dgm:pt modelId="{E6E25917-A7BF-44C1-94D6-AB9AAC531285}" type="pres">
      <dgm:prSet presAssocID="{3BB35F10-1C0E-4063-A88D-AE25B3F8BB72}" presName="bgRect" presStyleLbl="bgShp" presStyleIdx="3" presStyleCnt="4"/>
      <dgm:spPr/>
    </dgm:pt>
    <dgm:pt modelId="{17ECF8D4-E035-4CBA-9F38-51D57942CCF9}" type="pres">
      <dgm:prSet presAssocID="{3BB35F10-1C0E-4063-A88D-AE25B3F8BB7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ntract"/>
        </a:ext>
      </dgm:extLst>
    </dgm:pt>
    <dgm:pt modelId="{138BE8C3-095D-4CFB-9379-74FC706E395B}" type="pres">
      <dgm:prSet presAssocID="{3BB35F10-1C0E-4063-A88D-AE25B3F8BB72}" presName="spaceRect" presStyleCnt="0"/>
      <dgm:spPr/>
    </dgm:pt>
    <dgm:pt modelId="{C6317F79-5982-4265-985B-DF62D1253341}" type="pres">
      <dgm:prSet presAssocID="{3BB35F10-1C0E-4063-A88D-AE25B3F8BB72}" presName="parTx" presStyleLbl="revTx" presStyleIdx="3" presStyleCnt="4">
        <dgm:presLayoutVars>
          <dgm:chMax val="0"/>
          <dgm:chPref val="0"/>
        </dgm:presLayoutVars>
      </dgm:prSet>
      <dgm:spPr/>
    </dgm:pt>
  </dgm:ptLst>
  <dgm:cxnLst>
    <dgm:cxn modelId="{66D5980B-CD57-4D9B-BC2E-3C348F26191D}" srcId="{05C57E33-D7CE-480D-A27D-4B5F9B058914}" destId="{D6911AE1-FAA9-4B1D-9A67-E99BFD266AA0}" srcOrd="1" destOrd="0" parTransId="{DEB2B2FF-6F3F-407E-B5CA-E53EC0E5DEC8}" sibTransId="{80671AC0-1368-499A-8D1B-FC3465C7013B}"/>
    <dgm:cxn modelId="{EBA4EB10-B0EE-4065-9051-6090844D79AF}" srcId="{05C57E33-D7CE-480D-A27D-4B5F9B058914}" destId="{F3403F55-5D7F-452C-BD9D-9987F0A74B18}" srcOrd="0" destOrd="0" parTransId="{7F86D69D-EA44-4A47-AA52-6CB23AFA5102}" sibTransId="{9EF49C3A-AB95-4B05-AED9-868B0BEAAE2A}"/>
    <dgm:cxn modelId="{2400C318-581D-4F23-AE75-1FF0FB620C99}" type="presOf" srcId="{92E0BD74-CCFB-4AFB-825A-928968D68841}" destId="{2828AA5C-338D-4B91-AC80-4DF1EA302C3B}" srcOrd="0" destOrd="0" presId="urn:microsoft.com/office/officeart/2018/2/layout/IconVerticalSolidList"/>
    <dgm:cxn modelId="{3E017946-3DCF-4CD5-807A-9BC6FC28B8B7}" type="presOf" srcId="{3BB35F10-1C0E-4063-A88D-AE25B3F8BB72}" destId="{C6317F79-5982-4265-985B-DF62D1253341}" srcOrd="0" destOrd="0" presId="urn:microsoft.com/office/officeart/2018/2/layout/IconVerticalSolidList"/>
    <dgm:cxn modelId="{6D287775-08BA-4C0B-8BAD-8587641DA0D8}" srcId="{05C57E33-D7CE-480D-A27D-4B5F9B058914}" destId="{92E0BD74-CCFB-4AFB-825A-928968D68841}" srcOrd="2" destOrd="0" parTransId="{B17D24A1-4ADD-47A3-832A-09388630E49B}" sibTransId="{70508700-7EC4-483C-9161-D65FDCF580E8}"/>
    <dgm:cxn modelId="{36F0CD77-CEA8-4D43-BF4D-3B2E2BCBFF66}" type="presOf" srcId="{05C57E33-D7CE-480D-A27D-4B5F9B058914}" destId="{9FCFEB21-1B32-44B4-B8AA-3F0A073610E9}" srcOrd="0" destOrd="0" presId="urn:microsoft.com/office/officeart/2018/2/layout/IconVerticalSolidList"/>
    <dgm:cxn modelId="{101F1ED7-D48F-44A3-881D-F87F22F62D9F}" srcId="{05C57E33-D7CE-480D-A27D-4B5F9B058914}" destId="{3BB35F10-1C0E-4063-A88D-AE25B3F8BB72}" srcOrd="3" destOrd="0" parTransId="{F440936D-88C3-4849-A870-030EF0ACA91C}" sibTransId="{878337C6-5F7D-4FAE-9D59-77C444CF51A6}"/>
    <dgm:cxn modelId="{061FD2E6-9B88-47BA-A4C5-97E317816B93}" type="presOf" srcId="{D6911AE1-FAA9-4B1D-9A67-E99BFD266AA0}" destId="{67A3E339-E3E0-418A-918E-53D43FA6E766}" srcOrd="0" destOrd="0" presId="urn:microsoft.com/office/officeart/2018/2/layout/IconVerticalSolidList"/>
    <dgm:cxn modelId="{01486AEC-A47E-4E76-9C49-F77A42ED030D}" type="presOf" srcId="{F3403F55-5D7F-452C-BD9D-9987F0A74B18}" destId="{287CBCBE-891A-4A21-81DD-693E56E7C1E4}" srcOrd="0" destOrd="0" presId="urn:microsoft.com/office/officeart/2018/2/layout/IconVerticalSolidList"/>
    <dgm:cxn modelId="{6F47FBFC-816C-45B9-93EF-1970F9D118B4}" type="presParOf" srcId="{9FCFEB21-1B32-44B4-B8AA-3F0A073610E9}" destId="{A71464DD-F1E8-4E11-AB41-A6630876741F}" srcOrd="0" destOrd="0" presId="urn:microsoft.com/office/officeart/2018/2/layout/IconVerticalSolidList"/>
    <dgm:cxn modelId="{54CE6380-05CB-47DF-A7B5-7D383BCDB4EE}" type="presParOf" srcId="{A71464DD-F1E8-4E11-AB41-A6630876741F}" destId="{4AC9A9F1-6A17-4A2D-AC14-5D3D0E45D115}" srcOrd="0" destOrd="0" presId="urn:microsoft.com/office/officeart/2018/2/layout/IconVerticalSolidList"/>
    <dgm:cxn modelId="{2C366DD3-6897-4AB2-858F-CEB01196F273}" type="presParOf" srcId="{A71464DD-F1E8-4E11-AB41-A6630876741F}" destId="{A1E55EC9-9BA0-4CC6-B536-7A83B139D3FD}" srcOrd="1" destOrd="0" presId="urn:microsoft.com/office/officeart/2018/2/layout/IconVerticalSolidList"/>
    <dgm:cxn modelId="{285EEAD0-B205-4ECC-B03E-EC3EDB2A25C7}" type="presParOf" srcId="{A71464DD-F1E8-4E11-AB41-A6630876741F}" destId="{BF24ED0C-E939-428D-8139-1915CB812B40}" srcOrd="2" destOrd="0" presId="urn:microsoft.com/office/officeart/2018/2/layout/IconVerticalSolidList"/>
    <dgm:cxn modelId="{861360B6-D5CA-4770-B1DE-02758EA8F682}" type="presParOf" srcId="{A71464DD-F1E8-4E11-AB41-A6630876741F}" destId="{287CBCBE-891A-4A21-81DD-693E56E7C1E4}" srcOrd="3" destOrd="0" presId="urn:microsoft.com/office/officeart/2018/2/layout/IconVerticalSolidList"/>
    <dgm:cxn modelId="{673A3F86-BFE9-46EC-99CE-756D48CA1862}" type="presParOf" srcId="{9FCFEB21-1B32-44B4-B8AA-3F0A073610E9}" destId="{6FDB8C51-23FC-4760-AE9D-62003C23ED30}" srcOrd="1" destOrd="0" presId="urn:microsoft.com/office/officeart/2018/2/layout/IconVerticalSolidList"/>
    <dgm:cxn modelId="{D7606D02-A509-446F-8AAF-C6B605DC875F}" type="presParOf" srcId="{9FCFEB21-1B32-44B4-B8AA-3F0A073610E9}" destId="{29A460A3-DE98-4385-A346-5621F2C9DC28}" srcOrd="2" destOrd="0" presId="urn:microsoft.com/office/officeart/2018/2/layout/IconVerticalSolidList"/>
    <dgm:cxn modelId="{BD61E5EE-5F76-4CBF-8B11-199F03873229}" type="presParOf" srcId="{29A460A3-DE98-4385-A346-5621F2C9DC28}" destId="{412C12DE-F482-443D-9D5F-12D9EBB92706}" srcOrd="0" destOrd="0" presId="urn:microsoft.com/office/officeart/2018/2/layout/IconVerticalSolidList"/>
    <dgm:cxn modelId="{9D5A29EF-7318-43B3-831E-405DD2675154}" type="presParOf" srcId="{29A460A3-DE98-4385-A346-5621F2C9DC28}" destId="{7769C8BB-C3A4-4B95-A47B-4986113A0FFB}" srcOrd="1" destOrd="0" presId="urn:microsoft.com/office/officeart/2018/2/layout/IconVerticalSolidList"/>
    <dgm:cxn modelId="{B1DCBAD8-70B4-45B4-BC88-F47B655CDFF0}" type="presParOf" srcId="{29A460A3-DE98-4385-A346-5621F2C9DC28}" destId="{46AE0540-4EE7-4462-B0FC-6DCF98729E08}" srcOrd="2" destOrd="0" presId="urn:microsoft.com/office/officeart/2018/2/layout/IconVerticalSolidList"/>
    <dgm:cxn modelId="{8B288DA3-72AE-40DC-9BC7-726AA8AC997D}" type="presParOf" srcId="{29A460A3-DE98-4385-A346-5621F2C9DC28}" destId="{67A3E339-E3E0-418A-918E-53D43FA6E766}" srcOrd="3" destOrd="0" presId="urn:microsoft.com/office/officeart/2018/2/layout/IconVerticalSolidList"/>
    <dgm:cxn modelId="{9212C711-9755-4528-94C3-61F3C7F43021}" type="presParOf" srcId="{9FCFEB21-1B32-44B4-B8AA-3F0A073610E9}" destId="{5762445C-B833-4015-9892-3DA93C134CF0}" srcOrd="3" destOrd="0" presId="urn:microsoft.com/office/officeart/2018/2/layout/IconVerticalSolidList"/>
    <dgm:cxn modelId="{74C5B822-EDF4-4472-A287-321EFA09F223}" type="presParOf" srcId="{9FCFEB21-1B32-44B4-B8AA-3F0A073610E9}" destId="{36DA0BB3-C63E-4E54-B95C-541913B9921D}" srcOrd="4" destOrd="0" presId="urn:microsoft.com/office/officeart/2018/2/layout/IconVerticalSolidList"/>
    <dgm:cxn modelId="{F336855C-26E8-4FE0-870E-12CE28DDD13E}" type="presParOf" srcId="{36DA0BB3-C63E-4E54-B95C-541913B9921D}" destId="{A8A347E0-AF15-4309-B142-2E91AABEF2A7}" srcOrd="0" destOrd="0" presId="urn:microsoft.com/office/officeart/2018/2/layout/IconVerticalSolidList"/>
    <dgm:cxn modelId="{D9876A1A-CE8A-49D1-A9F2-D5A537EC3CCB}" type="presParOf" srcId="{36DA0BB3-C63E-4E54-B95C-541913B9921D}" destId="{A4C7F197-7C68-41E8-917B-702EFD666CA8}" srcOrd="1" destOrd="0" presId="urn:microsoft.com/office/officeart/2018/2/layout/IconVerticalSolidList"/>
    <dgm:cxn modelId="{1C5FA81A-8705-4F9D-BF5B-CB31D5108842}" type="presParOf" srcId="{36DA0BB3-C63E-4E54-B95C-541913B9921D}" destId="{5D2B2F1F-E6CF-4D54-83DB-75372F46F92A}" srcOrd="2" destOrd="0" presId="urn:microsoft.com/office/officeart/2018/2/layout/IconVerticalSolidList"/>
    <dgm:cxn modelId="{0DDA2969-5D20-420A-B4E0-62CB369DDB40}" type="presParOf" srcId="{36DA0BB3-C63E-4E54-B95C-541913B9921D}" destId="{2828AA5C-338D-4B91-AC80-4DF1EA302C3B}" srcOrd="3" destOrd="0" presId="urn:microsoft.com/office/officeart/2018/2/layout/IconVerticalSolidList"/>
    <dgm:cxn modelId="{26776C73-81EA-41BF-8322-EC6560185DF5}" type="presParOf" srcId="{9FCFEB21-1B32-44B4-B8AA-3F0A073610E9}" destId="{07DA3FA8-5357-4B8C-A326-670A55606970}" srcOrd="5" destOrd="0" presId="urn:microsoft.com/office/officeart/2018/2/layout/IconVerticalSolidList"/>
    <dgm:cxn modelId="{F2B72D46-7206-4BDF-BA34-39EC2FC92AC9}" type="presParOf" srcId="{9FCFEB21-1B32-44B4-B8AA-3F0A073610E9}" destId="{985FB392-5B4D-42C4-9BCE-525A78DE2F0B}" srcOrd="6" destOrd="0" presId="urn:microsoft.com/office/officeart/2018/2/layout/IconVerticalSolidList"/>
    <dgm:cxn modelId="{7DD6D6C4-A837-40EC-A0A1-B4588BECD1FD}" type="presParOf" srcId="{985FB392-5B4D-42C4-9BCE-525A78DE2F0B}" destId="{E6E25917-A7BF-44C1-94D6-AB9AAC531285}" srcOrd="0" destOrd="0" presId="urn:microsoft.com/office/officeart/2018/2/layout/IconVerticalSolidList"/>
    <dgm:cxn modelId="{010A8761-0763-4393-9329-1C1FAD7C86B0}" type="presParOf" srcId="{985FB392-5B4D-42C4-9BCE-525A78DE2F0B}" destId="{17ECF8D4-E035-4CBA-9F38-51D57942CCF9}" srcOrd="1" destOrd="0" presId="urn:microsoft.com/office/officeart/2018/2/layout/IconVerticalSolidList"/>
    <dgm:cxn modelId="{8EBA0561-4083-4682-BD1A-42CD5635D17C}" type="presParOf" srcId="{985FB392-5B4D-42C4-9BCE-525A78DE2F0B}" destId="{138BE8C3-095D-4CFB-9379-74FC706E395B}" srcOrd="2" destOrd="0" presId="urn:microsoft.com/office/officeart/2018/2/layout/IconVerticalSolidList"/>
    <dgm:cxn modelId="{2BB59881-8561-4699-B610-E7AA7F690C61}" type="presParOf" srcId="{985FB392-5B4D-42C4-9BCE-525A78DE2F0B}" destId="{C6317F79-5982-4265-985B-DF62D125334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D2D3B0-4070-406D-8AF3-22FF89C1619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138F9F9-7A4C-462D-9CE9-69E7199F75D2}">
      <dgm:prSet/>
      <dgm:spPr/>
      <dgm:t>
        <a:bodyPr/>
        <a:lstStyle/>
        <a:p>
          <a:r>
            <a:rPr lang="en-US"/>
            <a:t>Opportunities (O) - Growth drivers: The core opportunity lies in premium segments: the global Organic Boom, leveraging the strong EU quality reputation for Export Growth, and selling the Sustainability Premium—consumers are increasingly willing to pay more for verifiable eco-conscious production.</a:t>
          </a:r>
        </a:p>
      </dgm:t>
    </dgm:pt>
    <dgm:pt modelId="{6137510E-DC6E-4F22-B37D-D3374B08D345}" type="parTrans" cxnId="{9FC8A31E-6B71-4F28-8B33-5565503A93D5}">
      <dgm:prSet/>
      <dgm:spPr/>
      <dgm:t>
        <a:bodyPr/>
        <a:lstStyle/>
        <a:p>
          <a:endParaRPr lang="en-US"/>
        </a:p>
      </dgm:t>
    </dgm:pt>
    <dgm:pt modelId="{859A07F3-9CEA-4810-BD2C-C14959E4E9AB}" type="sibTrans" cxnId="{9FC8A31E-6B71-4F28-8B33-5565503A93D5}">
      <dgm:prSet/>
      <dgm:spPr/>
      <dgm:t>
        <a:bodyPr/>
        <a:lstStyle/>
        <a:p>
          <a:endParaRPr lang="en-US"/>
        </a:p>
      </dgm:t>
    </dgm:pt>
    <dgm:pt modelId="{EF0DE0F8-E806-4191-BCA3-9B846F5D9188}">
      <dgm:prSet/>
      <dgm:spPr/>
      <dgm:t>
        <a:bodyPr/>
        <a:lstStyle/>
        <a:p>
          <a:r>
            <a:rPr lang="en-US"/>
            <a:t>Threats(T) - Market risks : The most critical substitute is the rise of Plant-Based Alternatives, which directly erode the volume of liquid milk sales. This threat is compounded by Persistent Retailer Price Pressure in the domestic market and rising Regulatory and Climate Costs, which squeeze already tight margins.</a:t>
          </a:r>
        </a:p>
      </dgm:t>
    </dgm:pt>
    <dgm:pt modelId="{621180ED-730D-47CC-926F-FD1384B20AF0}" type="parTrans" cxnId="{FC523A86-3258-414C-9FC7-BFB9341930BE}">
      <dgm:prSet/>
      <dgm:spPr/>
      <dgm:t>
        <a:bodyPr/>
        <a:lstStyle/>
        <a:p>
          <a:endParaRPr lang="en-US"/>
        </a:p>
      </dgm:t>
    </dgm:pt>
    <dgm:pt modelId="{B1862640-C364-41C5-A592-594A6C12D949}" type="sibTrans" cxnId="{FC523A86-3258-414C-9FC7-BFB9341930BE}">
      <dgm:prSet/>
      <dgm:spPr/>
      <dgm:t>
        <a:bodyPr/>
        <a:lstStyle/>
        <a:p>
          <a:endParaRPr lang="en-US"/>
        </a:p>
      </dgm:t>
    </dgm:pt>
    <dgm:pt modelId="{5EDBD70D-CD02-4931-A581-6E38A9FA8519}" type="pres">
      <dgm:prSet presAssocID="{67D2D3B0-4070-406D-8AF3-22FF89C1619C}" presName="root" presStyleCnt="0">
        <dgm:presLayoutVars>
          <dgm:dir/>
          <dgm:resizeHandles val="exact"/>
        </dgm:presLayoutVars>
      </dgm:prSet>
      <dgm:spPr/>
    </dgm:pt>
    <dgm:pt modelId="{A6E7FA27-1975-48EB-B785-16C64F853A33}" type="pres">
      <dgm:prSet presAssocID="{3138F9F9-7A4C-462D-9CE9-69E7199F75D2}" presName="compNode" presStyleCnt="0"/>
      <dgm:spPr/>
    </dgm:pt>
    <dgm:pt modelId="{3C0B95C1-26FA-4A3E-8554-76983DAE6892}" type="pres">
      <dgm:prSet presAssocID="{3138F9F9-7A4C-462D-9CE9-69E7199F75D2}" presName="bgRect" presStyleLbl="bgShp" presStyleIdx="0" presStyleCnt="2"/>
      <dgm:spPr/>
    </dgm:pt>
    <dgm:pt modelId="{94700A4C-DEB4-4A2F-8908-6B1D5A50DD4C}" type="pres">
      <dgm:prSet presAssocID="{3138F9F9-7A4C-462D-9CE9-69E7199F75D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04894919-0AC1-4330-A675-FDF544870CCD}" type="pres">
      <dgm:prSet presAssocID="{3138F9F9-7A4C-462D-9CE9-69E7199F75D2}" presName="spaceRect" presStyleCnt="0"/>
      <dgm:spPr/>
    </dgm:pt>
    <dgm:pt modelId="{A26C823A-2DDF-4668-B381-55354A8CE640}" type="pres">
      <dgm:prSet presAssocID="{3138F9F9-7A4C-462D-9CE9-69E7199F75D2}" presName="parTx" presStyleLbl="revTx" presStyleIdx="0" presStyleCnt="2">
        <dgm:presLayoutVars>
          <dgm:chMax val="0"/>
          <dgm:chPref val="0"/>
        </dgm:presLayoutVars>
      </dgm:prSet>
      <dgm:spPr/>
    </dgm:pt>
    <dgm:pt modelId="{F26875A1-CC12-4717-8A7B-F6177491626C}" type="pres">
      <dgm:prSet presAssocID="{859A07F3-9CEA-4810-BD2C-C14959E4E9AB}" presName="sibTrans" presStyleCnt="0"/>
      <dgm:spPr/>
    </dgm:pt>
    <dgm:pt modelId="{0A4461E3-B22A-45BA-A68D-0F8EF8E01AF6}" type="pres">
      <dgm:prSet presAssocID="{EF0DE0F8-E806-4191-BCA3-9B846F5D9188}" presName="compNode" presStyleCnt="0"/>
      <dgm:spPr/>
    </dgm:pt>
    <dgm:pt modelId="{A863825F-721D-4FFE-8909-BBC4484067BC}" type="pres">
      <dgm:prSet presAssocID="{EF0DE0F8-E806-4191-BCA3-9B846F5D9188}" presName="bgRect" presStyleLbl="bgShp" presStyleIdx="1" presStyleCnt="2"/>
      <dgm:spPr/>
    </dgm:pt>
    <dgm:pt modelId="{72C553CA-6587-4218-9233-A9344A814679}" type="pres">
      <dgm:prSet presAssocID="{EF0DE0F8-E806-4191-BCA3-9B846F5D918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CEA9C8E3-806C-4B51-8E2B-6963A5F4ECE2}" type="pres">
      <dgm:prSet presAssocID="{EF0DE0F8-E806-4191-BCA3-9B846F5D9188}" presName="spaceRect" presStyleCnt="0"/>
      <dgm:spPr/>
    </dgm:pt>
    <dgm:pt modelId="{3E63E49E-BC5A-4CAB-B141-027F84A2E392}" type="pres">
      <dgm:prSet presAssocID="{EF0DE0F8-E806-4191-BCA3-9B846F5D9188}" presName="parTx" presStyleLbl="revTx" presStyleIdx="1" presStyleCnt="2">
        <dgm:presLayoutVars>
          <dgm:chMax val="0"/>
          <dgm:chPref val="0"/>
        </dgm:presLayoutVars>
      </dgm:prSet>
      <dgm:spPr/>
    </dgm:pt>
  </dgm:ptLst>
  <dgm:cxnLst>
    <dgm:cxn modelId="{B4EF5F16-5831-43B2-96DE-AB9991604C23}" type="presOf" srcId="{3138F9F9-7A4C-462D-9CE9-69E7199F75D2}" destId="{A26C823A-2DDF-4668-B381-55354A8CE640}" srcOrd="0" destOrd="0" presId="urn:microsoft.com/office/officeart/2018/2/layout/IconVerticalSolidList"/>
    <dgm:cxn modelId="{9FC8A31E-6B71-4F28-8B33-5565503A93D5}" srcId="{67D2D3B0-4070-406D-8AF3-22FF89C1619C}" destId="{3138F9F9-7A4C-462D-9CE9-69E7199F75D2}" srcOrd="0" destOrd="0" parTransId="{6137510E-DC6E-4F22-B37D-D3374B08D345}" sibTransId="{859A07F3-9CEA-4810-BD2C-C14959E4E9AB}"/>
    <dgm:cxn modelId="{730A0C59-F0FE-4655-AE60-F64E9ED3844A}" type="presOf" srcId="{EF0DE0F8-E806-4191-BCA3-9B846F5D9188}" destId="{3E63E49E-BC5A-4CAB-B141-027F84A2E392}" srcOrd="0" destOrd="0" presId="urn:microsoft.com/office/officeart/2018/2/layout/IconVerticalSolidList"/>
    <dgm:cxn modelId="{FC523A86-3258-414C-9FC7-BFB9341930BE}" srcId="{67D2D3B0-4070-406D-8AF3-22FF89C1619C}" destId="{EF0DE0F8-E806-4191-BCA3-9B846F5D9188}" srcOrd="1" destOrd="0" parTransId="{621180ED-730D-47CC-926F-FD1384B20AF0}" sibTransId="{B1862640-C364-41C5-A592-594A6C12D949}"/>
    <dgm:cxn modelId="{EC5317B0-FD7B-48F7-A284-1508D552EEAA}" type="presOf" srcId="{67D2D3B0-4070-406D-8AF3-22FF89C1619C}" destId="{5EDBD70D-CD02-4931-A581-6E38A9FA8519}" srcOrd="0" destOrd="0" presId="urn:microsoft.com/office/officeart/2018/2/layout/IconVerticalSolidList"/>
    <dgm:cxn modelId="{6DCF67DC-0931-4562-B1E9-D4EE89C70499}" type="presParOf" srcId="{5EDBD70D-CD02-4931-A581-6E38A9FA8519}" destId="{A6E7FA27-1975-48EB-B785-16C64F853A33}" srcOrd="0" destOrd="0" presId="urn:microsoft.com/office/officeart/2018/2/layout/IconVerticalSolidList"/>
    <dgm:cxn modelId="{3474A65C-35CA-4A9A-8A70-426065A11A3B}" type="presParOf" srcId="{A6E7FA27-1975-48EB-B785-16C64F853A33}" destId="{3C0B95C1-26FA-4A3E-8554-76983DAE6892}" srcOrd="0" destOrd="0" presId="urn:microsoft.com/office/officeart/2018/2/layout/IconVerticalSolidList"/>
    <dgm:cxn modelId="{8ABAD8FE-8F8C-44AF-A933-41BB60002C19}" type="presParOf" srcId="{A6E7FA27-1975-48EB-B785-16C64F853A33}" destId="{94700A4C-DEB4-4A2F-8908-6B1D5A50DD4C}" srcOrd="1" destOrd="0" presId="urn:microsoft.com/office/officeart/2018/2/layout/IconVerticalSolidList"/>
    <dgm:cxn modelId="{CDD40023-AEF3-4096-A62B-D0363A4180CE}" type="presParOf" srcId="{A6E7FA27-1975-48EB-B785-16C64F853A33}" destId="{04894919-0AC1-4330-A675-FDF544870CCD}" srcOrd="2" destOrd="0" presId="urn:microsoft.com/office/officeart/2018/2/layout/IconVerticalSolidList"/>
    <dgm:cxn modelId="{DECD2877-02BF-412C-A184-3593A404FA78}" type="presParOf" srcId="{A6E7FA27-1975-48EB-B785-16C64F853A33}" destId="{A26C823A-2DDF-4668-B381-55354A8CE640}" srcOrd="3" destOrd="0" presId="urn:microsoft.com/office/officeart/2018/2/layout/IconVerticalSolidList"/>
    <dgm:cxn modelId="{B08E04A6-FD06-47C4-9458-D11F43C0579B}" type="presParOf" srcId="{5EDBD70D-CD02-4931-A581-6E38A9FA8519}" destId="{F26875A1-CC12-4717-8A7B-F6177491626C}" srcOrd="1" destOrd="0" presId="urn:microsoft.com/office/officeart/2018/2/layout/IconVerticalSolidList"/>
    <dgm:cxn modelId="{1B19B2EA-A96F-49A7-9D2E-BF40C3835679}" type="presParOf" srcId="{5EDBD70D-CD02-4931-A581-6E38A9FA8519}" destId="{0A4461E3-B22A-45BA-A68D-0F8EF8E01AF6}" srcOrd="2" destOrd="0" presId="urn:microsoft.com/office/officeart/2018/2/layout/IconVerticalSolidList"/>
    <dgm:cxn modelId="{74F2F9AC-B5BE-4905-8BF6-1CA44732F321}" type="presParOf" srcId="{0A4461E3-B22A-45BA-A68D-0F8EF8E01AF6}" destId="{A863825F-721D-4FFE-8909-BBC4484067BC}" srcOrd="0" destOrd="0" presId="urn:microsoft.com/office/officeart/2018/2/layout/IconVerticalSolidList"/>
    <dgm:cxn modelId="{265147FA-5F91-4239-A028-96C77F0B1D83}" type="presParOf" srcId="{0A4461E3-B22A-45BA-A68D-0F8EF8E01AF6}" destId="{72C553CA-6587-4218-9233-A9344A814679}" srcOrd="1" destOrd="0" presId="urn:microsoft.com/office/officeart/2018/2/layout/IconVerticalSolidList"/>
    <dgm:cxn modelId="{64ECF14C-3409-485F-B919-B762C8BBBB0B}" type="presParOf" srcId="{0A4461E3-B22A-45BA-A68D-0F8EF8E01AF6}" destId="{CEA9C8E3-806C-4B51-8E2B-6963A5F4ECE2}" srcOrd="2" destOrd="0" presId="urn:microsoft.com/office/officeart/2018/2/layout/IconVerticalSolidList"/>
    <dgm:cxn modelId="{C48FD674-150E-4C02-A056-EF0FF46E538E}" type="presParOf" srcId="{0A4461E3-B22A-45BA-A68D-0F8EF8E01AF6}" destId="{3E63E49E-BC5A-4CAB-B141-027F84A2E39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A076B-3DBF-4DE4-A59F-DCE21F748EEA}">
      <dsp:nvSpPr>
        <dsp:cNvPr id="0" name=""/>
        <dsp:cNvSpPr/>
      </dsp:nvSpPr>
      <dsp:spPr>
        <a:xfrm>
          <a:off x="0" y="4248"/>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1C7AC3-A720-4670-A952-C344BADF197D}">
      <dsp:nvSpPr>
        <dsp:cNvPr id="0" name=""/>
        <dsp:cNvSpPr/>
      </dsp:nvSpPr>
      <dsp:spPr>
        <a:xfrm>
          <a:off x="173766" y="133495"/>
          <a:ext cx="316247" cy="3159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714435-C8EC-45C5-9FEF-F988FAD2F5CD}">
      <dsp:nvSpPr>
        <dsp:cNvPr id="0" name=""/>
        <dsp:cNvSpPr/>
      </dsp:nvSpPr>
      <dsp:spPr>
        <a:xfrm>
          <a:off x="663779" y="4248"/>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Dairy is the most important single production branch in Bavarian agriculture.</a:t>
          </a:r>
        </a:p>
      </dsp:txBody>
      <dsp:txXfrm>
        <a:off x="663779" y="4248"/>
        <a:ext cx="9846035" cy="610896"/>
      </dsp:txXfrm>
    </dsp:sp>
    <dsp:sp modelId="{7B21B17F-3D0F-4ECA-AC05-F67DE63F7C61}">
      <dsp:nvSpPr>
        <dsp:cNvPr id="0" name=""/>
        <dsp:cNvSpPr/>
      </dsp:nvSpPr>
      <dsp:spPr>
        <a:xfrm>
          <a:off x="0" y="763240"/>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4C151B-E006-49D3-A1DA-329EEC461341}">
      <dsp:nvSpPr>
        <dsp:cNvPr id="0" name=""/>
        <dsp:cNvSpPr/>
      </dsp:nvSpPr>
      <dsp:spPr>
        <a:xfrm>
          <a:off x="173766" y="892487"/>
          <a:ext cx="316247" cy="3159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6A1029-D30B-4B9C-8BFE-C8109F654356}">
      <dsp:nvSpPr>
        <dsp:cNvPr id="0" name=""/>
        <dsp:cNvSpPr/>
      </dsp:nvSpPr>
      <dsp:spPr>
        <a:xfrm>
          <a:off x="663779" y="763240"/>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Its contribution to overall agricultral production value is significantly more pronounced than the national average making it the bedrock of the regional rural economy. </a:t>
          </a:r>
        </a:p>
      </dsp:txBody>
      <dsp:txXfrm>
        <a:off x="663779" y="763240"/>
        <a:ext cx="9846035" cy="610896"/>
      </dsp:txXfrm>
    </dsp:sp>
    <dsp:sp modelId="{DC0BB246-2C53-402A-8C0E-30BFE8C5DEDB}">
      <dsp:nvSpPr>
        <dsp:cNvPr id="0" name=""/>
        <dsp:cNvSpPr/>
      </dsp:nvSpPr>
      <dsp:spPr>
        <a:xfrm>
          <a:off x="0" y="1522232"/>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7692AB-F5AD-4FCC-B0F2-6ED5BDD324C1}">
      <dsp:nvSpPr>
        <dsp:cNvPr id="0" name=""/>
        <dsp:cNvSpPr/>
      </dsp:nvSpPr>
      <dsp:spPr>
        <a:xfrm>
          <a:off x="173766" y="1651480"/>
          <a:ext cx="316247" cy="3159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132A18-0EB3-488D-BC97-412BC8C55D16}">
      <dsp:nvSpPr>
        <dsp:cNvPr id="0" name=""/>
        <dsp:cNvSpPr/>
      </dsp:nvSpPr>
      <dsp:spPr>
        <a:xfrm>
          <a:off x="663779" y="1522232"/>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According to Bayerischer Agrarbericht 2024( Bavarian Agricultural report), based on 2022 figures, milk was the dominant product . </a:t>
          </a:r>
        </a:p>
      </dsp:txBody>
      <dsp:txXfrm>
        <a:off x="663779" y="1522232"/>
        <a:ext cx="9846035" cy="610896"/>
      </dsp:txXfrm>
    </dsp:sp>
    <dsp:sp modelId="{23527098-1378-4136-A1C8-36C8F8827CB6}">
      <dsp:nvSpPr>
        <dsp:cNvPr id="0" name=""/>
        <dsp:cNvSpPr/>
      </dsp:nvSpPr>
      <dsp:spPr>
        <a:xfrm>
          <a:off x="0" y="2281225"/>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5D2FBF-313E-417E-9BF3-9F65F6660CDF}">
      <dsp:nvSpPr>
        <dsp:cNvPr id="0" name=""/>
        <dsp:cNvSpPr/>
      </dsp:nvSpPr>
      <dsp:spPr>
        <a:xfrm>
          <a:off x="173766" y="2410472"/>
          <a:ext cx="316247" cy="3159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26F349-4EAF-4DDF-B515-8C9BB75354F1}">
      <dsp:nvSpPr>
        <dsp:cNvPr id="0" name=""/>
        <dsp:cNvSpPr/>
      </dsp:nvSpPr>
      <dsp:spPr>
        <a:xfrm>
          <a:off x="663779" y="2281225"/>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This signified and continues to signify its role on economic pillar of Bavarian Agriculture.</a:t>
          </a:r>
        </a:p>
      </dsp:txBody>
      <dsp:txXfrm>
        <a:off x="663779" y="2281225"/>
        <a:ext cx="9846035" cy="610896"/>
      </dsp:txXfrm>
    </dsp:sp>
    <dsp:sp modelId="{DC208FF1-7620-4E09-8E78-8C645A18D295}">
      <dsp:nvSpPr>
        <dsp:cNvPr id="0" name=""/>
        <dsp:cNvSpPr/>
      </dsp:nvSpPr>
      <dsp:spPr>
        <a:xfrm>
          <a:off x="0" y="3040217"/>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A725AF-59A8-4495-9B2C-D35B3BAD6499}">
      <dsp:nvSpPr>
        <dsp:cNvPr id="0" name=""/>
        <dsp:cNvSpPr/>
      </dsp:nvSpPr>
      <dsp:spPr>
        <a:xfrm>
          <a:off x="173766" y="3169464"/>
          <a:ext cx="316247" cy="31593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A4D013-06E8-402B-BB99-2E458859ADF0}">
      <dsp:nvSpPr>
        <dsp:cNvPr id="0" name=""/>
        <dsp:cNvSpPr/>
      </dsp:nvSpPr>
      <dsp:spPr>
        <a:xfrm>
          <a:off x="663779" y="3040217"/>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The table on the next slide shows the total production values of different agricultural products in 2022.</a:t>
          </a:r>
        </a:p>
      </dsp:txBody>
      <dsp:txXfrm>
        <a:off x="663779" y="3040217"/>
        <a:ext cx="9846035" cy="610896"/>
      </dsp:txXfrm>
    </dsp:sp>
    <dsp:sp modelId="{9020BCF4-62B6-4CBB-B507-E68D662CEBFA}">
      <dsp:nvSpPr>
        <dsp:cNvPr id="0" name=""/>
        <dsp:cNvSpPr/>
      </dsp:nvSpPr>
      <dsp:spPr>
        <a:xfrm>
          <a:off x="0" y="3799209"/>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3DFB58-10C7-4471-BEA1-054EA05A2500}">
      <dsp:nvSpPr>
        <dsp:cNvPr id="0" name=""/>
        <dsp:cNvSpPr/>
      </dsp:nvSpPr>
      <dsp:spPr>
        <a:xfrm>
          <a:off x="173935" y="3928457"/>
          <a:ext cx="316247" cy="31593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C65762-417E-45DF-AA50-B51F163E8DA3}">
      <dsp:nvSpPr>
        <dsp:cNvPr id="0" name=""/>
        <dsp:cNvSpPr/>
      </dsp:nvSpPr>
      <dsp:spPr>
        <a:xfrm>
          <a:off x="664118" y="3799209"/>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Sources: </a:t>
          </a:r>
          <a:r>
            <a:rPr lang="en-US" sz="1400" kern="1200">
              <a:hlinkClick xmlns:r="http://schemas.openxmlformats.org/officeDocument/2006/relationships" r:id="rId13"/>
            </a:rPr>
            <a:t>https://www.lfl.bayern.de/mam/cms07/iba/dateien/viertelauswertung_spezialisierter_milchviehbetriebe_23_24_voll.pdf</a:t>
          </a:r>
          <a:r>
            <a:rPr lang="en-US" sz="1400" kern="1200"/>
            <a:t> </a:t>
          </a:r>
        </a:p>
      </dsp:txBody>
      <dsp:txXfrm>
        <a:off x="664118" y="3799209"/>
        <a:ext cx="9846035" cy="6108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62011-9BE5-4D6C-997C-50882F969914}">
      <dsp:nvSpPr>
        <dsp:cNvPr id="0" name=""/>
        <dsp:cNvSpPr/>
      </dsp:nvSpPr>
      <dsp:spPr>
        <a:xfrm>
          <a:off x="4123" y="372998"/>
          <a:ext cx="942046" cy="9420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4D4048-3271-4988-BA14-07739F94A85F}">
      <dsp:nvSpPr>
        <dsp:cNvPr id="0" name=""/>
        <dsp:cNvSpPr/>
      </dsp:nvSpPr>
      <dsp:spPr>
        <a:xfrm>
          <a:off x="4123" y="1459117"/>
          <a:ext cx="2691562" cy="1871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Market Dynamics: The key Drivers of Strategic Change .</a:t>
          </a:r>
        </a:p>
      </dsp:txBody>
      <dsp:txXfrm>
        <a:off x="4123" y="1459117"/>
        <a:ext cx="2691562" cy="1871859"/>
      </dsp:txXfrm>
    </dsp:sp>
    <dsp:sp modelId="{7554D73E-50E2-414E-9388-5815B30F5AA5}">
      <dsp:nvSpPr>
        <dsp:cNvPr id="0" name=""/>
        <dsp:cNvSpPr/>
      </dsp:nvSpPr>
      <dsp:spPr>
        <a:xfrm>
          <a:off x="4123" y="3397986"/>
          <a:ext cx="2691562" cy="325526"/>
        </a:xfrm>
        <a:prstGeom prst="rect">
          <a:avLst/>
        </a:prstGeom>
        <a:noFill/>
        <a:ln>
          <a:noFill/>
        </a:ln>
        <a:effectLst/>
      </dsp:spPr>
      <dsp:style>
        <a:lnRef idx="0">
          <a:scrgbClr r="0" g="0" b="0"/>
        </a:lnRef>
        <a:fillRef idx="0">
          <a:scrgbClr r="0" g="0" b="0"/>
        </a:fillRef>
        <a:effectRef idx="0">
          <a:scrgbClr r="0" g="0" b="0"/>
        </a:effectRef>
        <a:fontRef idx="minor"/>
      </dsp:style>
    </dsp:sp>
    <dsp:sp modelId="{D77413E5-FB18-49DB-AF1B-4CCA18594F0A}">
      <dsp:nvSpPr>
        <dsp:cNvPr id="0" name=""/>
        <dsp:cNvSpPr/>
      </dsp:nvSpPr>
      <dsp:spPr>
        <a:xfrm>
          <a:off x="3166709" y="372998"/>
          <a:ext cx="942046" cy="9420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1BB06D-9FA3-4FE4-BC83-707086967413}">
      <dsp:nvSpPr>
        <dsp:cNvPr id="0" name=""/>
        <dsp:cNvSpPr/>
      </dsp:nvSpPr>
      <dsp:spPr>
        <a:xfrm>
          <a:off x="3166709" y="1459117"/>
          <a:ext cx="2691562" cy="1871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The market is rapidly shifting toward organic and lactose free products , defining a key </a:t>
          </a:r>
          <a:r>
            <a:rPr lang="en-US" sz="1400" b="1" kern="1200"/>
            <a:t>opportunity.  </a:t>
          </a:r>
          <a:r>
            <a:rPr lang="en-US" sz="1400" kern="1200"/>
            <a:t>This shift, alongside the threat from plant-based substitutes and the constant price vs quality tension, necessitates a refined strategy. </a:t>
          </a:r>
        </a:p>
      </dsp:txBody>
      <dsp:txXfrm>
        <a:off x="3166709" y="1459117"/>
        <a:ext cx="2691562" cy="1871859"/>
      </dsp:txXfrm>
    </dsp:sp>
    <dsp:sp modelId="{65637F75-4902-4D7B-88AB-7FC0DA12198A}">
      <dsp:nvSpPr>
        <dsp:cNvPr id="0" name=""/>
        <dsp:cNvSpPr/>
      </dsp:nvSpPr>
      <dsp:spPr>
        <a:xfrm>
          <a:off x="3166709" y="3397986"/>
          <a:ext cx="2691562" cy="325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Source: Market Research Reports, Consumer Trends Analysis</a:t>
          </a:r>
        </a:p>
      </dsp:txBody>
      <dsp:txXfrm>
        <a:off x="3166709" y="3397986"/>
        <a:ext cx="2691562" cy="3255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B98F5-2E25-4876-AB03-0B60A9FFF60C}">
      <dsp:nvSpPr>
        <dsp:cNvPr id="0" name=""/>
        <dsp:cNvSpPr/>
      </dsp:nvSpPr>
      <dsp:spPr>
        <a:xfrm>
          <a:off x="0" y="496"/>
          <a:ext cx="10335350" cy="11615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EE1C20-2557-45B7-BB40-02522F836B7A}">
      <dsp:nvSpPr>
        <dsp:cNvPr id="0" name=""/>
        <dsp:cNvSpPr/>
      </dsp:nvSpPr>
      <dsp:spPr>
        <a:xfrm>
          <a:off x="351370" y="261845"/>
          <a:ext cx="638854" cy="6388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3EC892-F0A5-4282-843E-6EDA1C7EDE83}">
      <dsp:nvSpPr>
        <dsp:cNvPr id="0" name=""/>
        <dsp:cNvSpPr/>
      </dsp:nvSpPr>
      <dsp:spPr>
        <a:xfrm>
          <a:off x="1341594" y="496"/>
          <a:ext cx="8993755" cy="1161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931" tIns="122931" rIns="122931" bIns="122931" numCol="1" spcCol="1270" anchor="ctr" anchorCtr="0">
          <a:noAutofit/>
        </a:bodyPr>
        <a:lstStyle/>
        <a:p>
          <a:pPr marL="0" lvl="0" indent="0" algn="l" defTabSz="1022350">
            <a:lnSpc>
              <a:spcPct val="90000"/>
            </a:lnSpc>
            <a:spcBef>
              <a:spcPct val="0"/>
            </a:spcBef>
            <a:spcAft>
              <a:spcPct val="35000"/>
            </a:spcAft>
            <a:buNone/>
          </a:pPr>
          <a:r>
            <a:rPr lang="en-US" sz="2300" kern="1200"/>
            <a:t>The value chain transforms high quality raw milk( often from Simmental cows) into stable high value consumer goods.</a:t>
          </a:r>
        </a:p>
      </dsp:txBody>
      <dsp:txXfrm>
        <a:off x="1341594" y="496"/>
        <a:ext cx="8993755" cy="1161553"/>
      </dsp:txXfrm>
    </dsp:sp>
    <dsp:sp modelId="{4BF50D11-48DA-46FB-B2A2-04E747041CB8}">
      <dsp:nvSpPr>
        <dsp:cNvPr id="0" name=""/>
        <dsp:cNvSpPr/>
      </dsp:nvSpPr>
      <dsp:spPr>
        <a:xfrm>
          <a:off x="0" y="1452438"/>
          <a:ext cx="10335350" cy="11615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20D62A-DA4A-4CAC-9ED7-1936DC17EA81}">
      <dsp:nvSpPr>
        <dsp:cNvPr id="0" name=""/>
        <dsp:cNvSpPr/>
      </dsp:nvSpPr>
      <dsp:spPr>
        <a:xfrm>
          <a:off x="351370" y="1713788"/>
          <a:ext cx="638854" cy="6388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596B76-5BCF-4C81-8F72-C62CC2CFF417}">
      <dsp:nvSpPr>
        <dsp:cNvPr id="0" name=""/>
        <dsp:cNvSpPr/>
      </dsp:nvSpPr>
      <dsp:spPr>
        <a:xfrm>
          <a:off x="1341594" y="1452438"/>
          <a:ext cx="8993755" cy="1161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931" tIns="122931" rIns="122931" bIns="122931" numCol="1" spcCol="1270" anchor="ctr" anchorCtr="0">
          <a:noAutofit/>
        </a:bodyPr>
        <a:lstStyle/>
        <a:p>
          <a:pPr marL="0" lvl="0" indent="0" algn="l" defTabSz="1022350">
            <a:lnSpc>
              <a:spcPct val="90000"/>
            </a:lnSpc>
            <a:spcBef>
              <a:spcPct val="0"/>
            </a:spcBef>
            <a:spcAft>
              <a:spcPct val="35000"/>
            </a:spcAft>
            <a:buNone/>
          </a:pPr>
          <a:r>
            <a:rPr lang="en-US" sz="2300" kern="1200"/>
            <a:t>Value is disproportionately captured in the Processing and Distribution stages, which is critical for profitabily</a:t>
          </a:r>
        </a:p>
      </dsp:txBody>
      <dsp:txXfrm>
        <a:off x="1341594" y="1452438"/>
        <a:ext cx="8993755" cy="1161553"/>
      </dsp:txXfrm>
    </dsp:sp>
    <dsp:sp modelId="{88467FD4-EC24-4871-BCF8-D9DE6332E6C7}">
      <dsp:nvSpPr>
        <dsp:cNvPr id="0" name=""/>
        <dsp:cNvSpPr/>
      </dsp:nvSpPr>
      <dsp:spPr>
        <a:xfrm>
          <a:off x="0" y="2904380"/>
          <a:ext cx="10335350" cy="11615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F53B08-2F56-4B6F-9FC5-16C88702C5D7}">
      <dsp:nvSpPr>
        <dsp:cNvPr id="0" name=""/>
        <dsp:cNvSpPr/>
      </dsp:nvSpPr>
      <dsp:spPr>
        <a:xfrm>
          <a:off x="351370" y="3165730"/>
          <a:ext cx="638854" cy="6388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E1FAEB-1FD1-4CF7-AB08-854EF3AD271C}">
      <dsp:nvSpPr>
        <dsp:cNvPr id="0" name=""/>
        <dsp:cNvSpPr/>
      </dsp:nvSpPr>
      <dsp:spPr>
        <a:xfrm>
          <a:off x="1341594" y="2904380"/>
          <a:ext cx="8993755" cy="1161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931" tIns="122931" rIns="122931" bIns="122931" numCol="1" spcCol="1270" anchor="ctr" anchorCtr="0">
          <a:noAutofit/>
        </a:bodyPr>
        <a:lstStyle/>
        <a:p>
          <a:pPr marL="0" lvl="0" indent="0" algn="l" defTabSz="1022350">
            <a:lnSpc>
              <a:spcPct val="90000"/>
            </a:lnSpc>
            <a:spcBef>
              <a:spcPct val="0"/>
            </a:spcBef>
            <a:spcAft>
              <a:spcPct val="35000"/>
            </a:spcAft>
            <a:buNone/>
          </a:pPr>
          <a:r>
            <a:rPr lang="en-US" sz="2300" kern="1200"/>
            <a:t>Focus: Processing is the critical stage that converts volatile raw material into stable, high – value specialty goods. It is the primary point of value addition, risk mitigation and structural power. </a:t>
          </a:r>
        </a:p>
      </dsp:txBody>
      <dsp:txXfrm>
        <a:off x="1341594" y="2904380"/>
        <a:ext cx="8993755" cy="11615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01984-7DE9-4D94-954A-88017EC63B52}">
      <dsp:nvSpPr>
        <dsp:cNvPr id="0" name=""/>
        <dsp:cNvSpPr/>
      </dsp:nvSpPr>
      <dsp:spPr>
        <a:xfrm>
          <a:off x="2634" y="791782"/>
          <a:ext cx="3746424" cy="44075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CF0939-0DD0-48C9-965E-F5B725D3E9ED}">
      <dsp:nvSpPr>
        <dsp:cNvPr id="0" name=""/>
        <dsp:cNvSpPr/>
      </dsp:nvSpPr>
      <dsp:spPr>
        <a:xfrm>
          <a:off x="2634" y="957312"/>
          <a:ext cx="275225" cy="2752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ED0F40-DBD6-46B0-B45A-DAB6D5EACA7C}">
      <dsp:nvSpPr>
        <dsp:cNvPr id="0" name=""/>
        <dsp:cNvSpPr/>
      </dsp:nvSpPr>
      <dsp:spPr>
        <a:xfrm>
          <a:off x="2634" y="0"/>
          <a:ext cx="3746424" cy="791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25" tIns="57150" rIns="85725" bIns="57150" numCol="1" spcCol="1270" anchor="ctr" anchorCtr="0">
          <a:noAutofit/>
        </a:bodyPr>
        <a:lstStyle/>
        <a:p>
          <a:pPr marL="0" lvl="0" indent="0" algn="l" defTabSz="2000250">
            <a:lnSpc>
              <a:spcPct val="90000"/>
            </a:lnSpc>
            <a:spcBef>
              <a:spcPct val="0"/>
            </a:spcBef>
            <a:spcAft>
              <a:spcPct val="35000"/>
            </a:spcAft>
            <a:buNone/>
          </a:pPr>
          <a:r>
            <a:rPr lang="en-US" sz="4500" kern="1200" dirty="0"/>
            <a:t>Small (50)</a:t>
          </a:r>
        </a:p>
      </dsp:txBody>
      <dsp:txXfrm>
        <a:off x="2634" y="0"/>
        <a:ext cx="3746424" cy="791782"/>
      </dsp:txXfrm>
    </dsp:sp>
    <dsp:sp modelId="{D14D808B-6748-400B-A9D1-880834EEE227}">
      <dsp:nvSpPr>
        <dsp:cNvPr id="0" name=""/>
        <dsp:cNvSpPr/>
      </dsp:nvSpPr>
      <dsp:spPr>
        <a:xfrm>
          <a:off x="2634" y="1598855"/>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59CB10-1FFA-4AE4-A28A-4122FE6D2687}">
      <dsp:nvSpPr>
        <dsp:cNvPr id="0" name=""/>
        <dsp:cNvSpPr/>
      </dsp:nvSpPr>
      <dsp:spPr>
        <a:xfrm>
          <a:off x="264884" y="1415697"/>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AMS Robots: 1</a:t>
          </a:r>
        </a:p>
      </dsp:txBody>
      <dsp:txXfrm>
        <a:off x="264884" y="1415697"/>
        <a:ext cx="3484174" cy="641536"/>
      </dsp:txXfrm>
    </dsp:sp>
    <dsp:sp modelId="{C886052D-DFA9-40CF-91C7-13E64D85A03E}">
      <dsp:nvSpPr>
        <dsp:cNvPr id="0" name=""/>
        <dsp:cNvSpPr/>
      </dsp:nvSpPr>
      <dsp:spPr>
        <a:xfrm>
          <a:off x="2634" y="2240392"/>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8910A2-6502-4F1D-A11F-EBC9B0F3B884}">
      <dsp:nvSpPr>
        <dsp:cNvPr id="0" name=""/>
        <dsp:cNvSpPr/>
      </dsp:nvSpPr>
      <dsp:spPr>
        <a:xfrm>
          <a:off x="264884" y="2057233"/>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Capex ~€316k → €706k</a:t>
          </a:r>
          <a:endParaRPr lang="en-US" sz="1800" kern="1200" dirty="0"/>
        </a:p>
      </dsp:txBody>
      <dsp:txXfrm>
        <a:off x="264884" y="2057233"/>
        <a:ext cx="3484174" cy="641536"/>
      </dsp:txXfrm>
    </dsp:sp>
    <dsp:sp modelId="{9BB9EB59-5146-434D-B59D-90320D3B6970}">
      <dsp:nvSpPr>
        <dsp:cNvPr id="0" name=""/>
        <dsp:cNvSpPr/>
      </dsp:nvSpPr>
      <dsp:spPr>
        <a:xfrm>
          <a:off x="2634" y="2881928"/>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E9E43A-9892-4E9E-B873-1CDF22519160}">
      <dsp:nvSpPr>
        <dsp:cNvPr id="0" name=""/>
        <dsp:cNvSpPr/>
      </dsp:nvSpPr>
      <dsp:spPr>
        <a:xfrm>
          <a:off x="264884" y="2698770"/>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Opex ~€24k → €82k / year</a:t>
          </a:r>
          <a:endParaRPr lang="en-US" sz="1800" kern="1200" dirty="0"/>
        </a:p>
      </dsp:txBody>
      <dsp:txXfrm>
        <a:off x="264884" y="2698770"/>
        <a:ext cx="3484174" cy="641536"/>
      </dsp:txXfrm>
    </dsp:sp>
    <dsp:sp modelId="{A66A9145-5CB8-4830-8EC8-60C05441A5D3}">
      <dsp:nvSpPr>
        <dsp:cNvPr id="0" name=""/>
        <dsp:cNvSpPr/>
      </dsp:nvSpPr>
      <dsp:spPr>
        <a:xfrm>
          <a:off x="3936380" y="791782"/>
          <a:ext cx="3746424" cy="44075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D9F835-DCD1-4F50-804D-5E93A7B1094A}">
      <dsp:nvSpPr>
        <dsp:cNvPr id="0" name=""/>
        <dsp:cNvSpPr/>
      </dsp:nvSpPr>
      <dsp:spPr>
        <a:xfrm>
          <a:off x="3936380" y="957312"/>
          <a:ext cx="275225" cy="2752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779E62-C8F2-4146-8B0F-1C9422E0C2E1}">
      <dsp:nvSpPr>
        <dsp:cNvPr id="0" name=""/>
        <dsp:cNvSpPr/>
      </dsp:nvSpPr>
      <dsp:spPr>
        <a:xfrm>
          <a:off x="3936380" y="0"/>
          <a:ext cx="3746424" cy="791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25" tIns="57150" rIns="85725" bIns="57150" numCol="1" spcCol="1270" anchor="ctr" anchorCtr="0">
          <a:noAutofit/>
        </a:bodyPr>
        <a:lstStyle/>
        <a:p>
          <a:pPr marL="0" lvl="0" indent="0" algn="l" defTabSz="2000250">
            <a:lnSpc>
              <a:spcPct val="90000"/>
            </a:lnSpc>
            <a:spcBef>
              <a:spcPct val="0"/>
            </a:spcBef>
            <a:spcAft>
              <a:spcPct val="35000"/>
            </a:spcAft>
            <a:buNone/>
          </a:pPr>
          <a:r>
            <a:rPr lang="en-US" sz="4500" kern="1200" dirty="0"/>
            <a:t>Medium (150)</a:t>
          </a:r>
        </a:p>
      </dsp:txBody>
      <dsp:txXfrm>
        <a:off x="3936380" y="0"/>
        <a:ext cx="3746424" cy="791782"/>
      </dsp:txXfrm>
    </dsp:sp>
    <dsp:sp modelId="{5DDA65B5-AB7C-48AB-8131-18368965CAB5}">
      <dsp:nvSpPr>
        <dsp:cNvPr id="0" name=""/>
        <dsp:cNvSpPr/>
      </dsp:nvSpPr>
      <dsp:spPr>
        <a:xfrm>
          <a:off x="3936380" y="1598855"/>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6CA92C-BA44-4E1A-8A72-A84C6538263A}">
      <dsp:nvSpPr>
        <dsp:cNvPr id="0" name=""/>
        <dsp:cNvSpPr/>
      </dsp:nvSpPr>
      <dsp:spPr>
        <a:xfrm>
          <a:off x="4198630" y="1415697"/>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AMS Robots: 3</a:t>
          </a:r>
        </a:p>
      </dsp:txBody>
      <dsp:txXfrm>
        <a:off x="4198630" y="1415697"/>
        <a:ext cx="3484174" cy="641536"/>
      </dsp:txXfrm>
    </dsp:sp>
    <dsp:sp modelId="{0EDB8462-289B-4CDD-8A27-DFAAA02E76BB}">
      <dsp:nvSpPr>
        <dsp:cNvPr id="0" name=""/>
        <dsp:cNvSpPr/>
      </dsp:nvSpPr>
      <dsp:spPr>
        <a:xfrm>
          <a:off x="3936380" y="2240392"/>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14E710-984D-4668-BCF0-0B0824821D44}">
      <dsp:nvSpPr>
        <dsp:cNvPr id="0" name=""/>
        <dsp:cNvSpPr/>
      </dsp:nvSpPr>
      <dsp:spPr>
        <a:xfrm>
          <a:off x="4198630" y="2057233"/>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Capex ~€727k → €1.24M</a:t>
          </a:r>
          <a:endParaRPr lang="en-US" sz="1800" kern="1200" dirty="0"/>
        </a:p>
      </dsp:txBody>
      <dsp:txXfrm>
        <a:off x="4198630" y="2057233"/>
        <a:ext cx="3484174" cy="641536"/>
      </dsp:txXfrm>
    </dsp:sp>
    <dsp:sp modelId="{888FE533-9DE4-4005-A90E-F430B55502B0}">
      <dsp:nvSpPr>
        <dsp:cNvPr id="0" name=""/>
        <dsp:cNvSpPr/>
      </dsp:nvSpPr>
      <dsp:spPr>
        <a:xfrm>
          <a:off x="3936380" y="2881928"/>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7C3634-E275-4EFD-AA7E-0BCBEF4283EB}">
      <dsp:nvSpPr>
        <dsp:cNvPr id="0" name=""/>
        <dsp:cNvSpPr/>
      </dsp:nvSpPr>
      <dsp:spPr>
        <a:xfrm>
          <a:off x="4198630" y="2698770"/>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Opex ~€61k → €152k / year</a:t>
          </a:r>
          <a:endParaRPr lang="en-US" sz="1800" kern="1200" dirty="0"/>
        </a:p>
      </dsp:txBody>
      <dsp:txXfrm>
        <a:off x="4198630" y="2698770"/>
        <a:ext cx="3484174" cy="641536"/>
      </dsp:txXfrm>
    </dsp:sp>
    <dsp:sp modelId="{4600493E-7C94-44B4-AE3F-F6642A4C1F52}">
      <dsp:nvSpPr>
        <dsp:cNvPr id="0" name=""/>
        <dsp:cNvSpPr/>
      </dsp:nvSpPr>
      <dsp:spPr>
        <a:xfrm>
          <a:off x="7870126" y="791782"/>
          <a:ext cx="3746424" cy="44075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1D9A18-BF5D-45DD-BBAA-6D3739C4D438}">
      <dsp:nvSpPr>
        <dsp:cNvPr id="0" name=""/>
        <dsp:cNvSpPr/>
      </dsp:nvSpPr>
      <dsp:spPr>
        <a:xfrm>
          <a:off x="7870126" y="957312"/>
          <a:ext cx="275225" cy="2752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24D936-C357-43C6-99F2-5136628FA319}">
      <dsp:nvSpPr>
        <dsp:cNvPr id="0" name=""/>
        <dsp:cNvSpPr/>
      </dsp:nvSpPr>
      <dsp:spPr>
        <a:xfrm>
          <a:off x="7870126" y="0"/>
          <a:ext cx="3746424" cy="791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25" tIns="57150" rIns="85725" bIns="57150" numCol="1" spcCol="1270" anchor="ctr" anchorCtr="0">
          <a:noAutofit/>
        </a:bodyPr>
        <a:lstStyle/>
        <a:p>
          <a:pPr marL="0" lvl="0" indent="0" algn="l" defTabSz="2000250">
            <a:lnSpc>
              <a:spcPct val="90000"/>
            </a:lnSpc>
            <a:spcBef>
              <a:spcPct val="0"/>
            </a:spcBef>
            <a:spcAft>
              <a:spcPct val="35000"/>
            </a:spcAft>
            <a:buNone/>
          </a:pPr>
          <a:r>
            <a:rPr lang="en-US" sz="4500" kern="1200" dirty="0"/>
            <a:t>Large (500)</a:t>
          </a:r>
        </a:p>
      </dsp:txBody>
      <dsp:txXfrm>
        <a:off x="7870126" y="0"/>
        <a:ext cx="3746424" cy="791782"/>
      </dsp:txXfrm>
    </dsp:sp>
    <dsp:sp modelId="{F2554E75-30B4-470D-BE89-95E1711CF2F3}">
      <dsp:nvSpPr>
        <dsp:cNvPr id="0" name=""/>
        <dsp:cNvSpPr/>
      </dsp:nvSpPr>
      <dsp:spPr>
        <a:xfrm>
          <a:off x="7870126" y="1598855"/>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87237D-416F-40D8-84E0-2E782951BDF7}">
      <dsp:nvSpPr>
        <dsp:cNvPr id="0" name=""/>
        <dsp:cNvSpPr/>
      </dsp:nvSpPr>
      <dsp:spPr>
        <a:xfrm>
          <a:off x="8132376" y="1415697"/>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AMS Robots: 9</a:t>
          </a:r>
        </a:p>
      </dsp:txBody>
      <dsp:txXfrm>
        <a:off x="8132376" y="1415697"/>
        <a:ext cx="3484174" cy="641536"/>
      </dsp:txXfrm>
    </dsp:sp>
    <dsp:sp modelId="{EA7BF1DD-74F6-44BE-97DD-BCE2F4468B2B}">
      <dsp:nvSpPr>
        <dsp:cNvPr id="0" name=""/>
        <dsp:cNvSpPr/>
      </dsp:nvSpPr>
      <dsp:spPr>
        <a:xfrm>
          <a:off x="7870126" y="2240392"/>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C40FE9-F792-4923-91AA-680083436F85}">
      <dsp:nvSpPr>
        <dsp:cNvPr id="0" name=""/>
        <dsp:cNvSpPr/>
      </dsp:nvSpPr>
      <dsp:spPr>
        <a:xfrm>
          <a:off x="8132376" y="2057233"/>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Capex ~€1.96M → €2.83M</a:t>
          </a:r>
          <a:endParaRPr lang="en-US" sz="1800" kern="1200" dirty="0"/>
        </a:p>
      </dsp:txBody>
      <dsp:txXfrm>
        <a:off x="8132376" y="2057233"/>
        <a:ext cx="3484174" cy="641536"/>
      </dsp:txXfrm>
    </dsp:sp>
    <dsp:sp modelId="{190DD869-0A69-458A-A0E4-6F1C15AA61F0}">
      <dsp:nvSpPr>
        <dsp:cNvPr id="0" name=""/>
        <dsp:cNvSpPr/>
      </dsp:nvSpPr>
      <dsp:spPr>
        <a:xfrm>
          <a:off x="7870126" y="2881928"/>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ABA788-6F01-41E4-8236-7C770AF94BBC}">
      <dsp:nvSpPr>
        <dsp:cNvPr id="0" name=""/>
        <dsp:cNvSpPr/>
      </dsp:nvSpPr>
      <dsp:spPr>
        <a:xfrm>
          <a:off x="8132376" y="2698770"/>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Opex ~€173k → €361k / year</a:t>
          </a:r>
          <a:endParaRPr lang="en-US" sz="1800" kern="1200" dirty="0"/>
        </a:p>
      </dsp:txBody>
      <dsp:txXfrm>
        <a:off x="8132376" y="2698770"/>
        <a:ext cx="3484174" cy="6415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9A9F1-6A17-4A2D-AC14-5D3D0E45D115}">
      <dsp:nvSpPr>
        <dsp:cNvPr id="0" name=""/>
        <dsp:cNvSpPr/>
      </dsp:nvSpPr>
      <dsp:spPr>
        <a:xfrm>
          <a:off x="0" y="3985"/>
          <a:ext cx="10945037" cy="899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E55EC9-9BA0-4CC6-B536-7A83B139D3FD}">
      <dsp:nvSpPr>
        <dsp:cNvPr id="0" name=""/>
        <dsp:cNvSpPr/>
      </dsp:nvSpPr>
      <dsp:spPr>
        <a:xfrm>
          <a:off x="272113" y="206384"/>
          <a:ext cx="495235" cy="494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7CBCBE-891A-4A21-81DD-693E56E7C1E4}">
      <dsp:nvSpPr>
        <dsp:cNvPr id="0" name=""/>
        <dsp:cNvSpPr/>
      </dsp:nvSpPr>
      <dsp:spPr>
        <a:xfrm>
          <a:off x="1039462" y="3985"/>
          <a:ext cx="988956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622300">
            <a:lnSpc>
              <a:spcPct val="90000"/>
            </a:lnSpc>
            <a:spcBef>
              <a:spcPct val="0"/>
            </a:spcBef>
            <a:spcAft>
              <a:spcPct val="35000"/>
            </a:spcAft>
            <a:buNone/>
          </a:pPr>
          <a:r>
            <a:rPr lang="en-US" sz="1400" kern="1200" dirty="0"/>
            <a:t>Strengths(S) : The greatest asset in the Bavarian Milk sector is  it's protected Origin and regional heritage, which enable high product differentiation. This specialization is the industry's main defense against commodity pricing.</a:t>
          </a:r>
        </a:p>
      </dsp:txBody>
      <dsp:txXfrm>
        <a:off x="1039462" y="3985"/>
        <a:ext cx="9889566" cy="927659"/>
      </dsp:txXfrm>
    </dsp:sp>
    <dsp:sp modelId="{412C12DE-F482-443D-9D5F-12D9EBB92706}">
      <dsp:nvSpPr>
        <dsp:cNvPr id="0" name=""/>
        <dsp:cNvSpPr/>
      </dsp:nvSpPr>
      <dsp:spPr>
        <a:xfrm>
          <a:off x="0" y="1163560"/>
          <a:ext cx="10945037" cy="899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69C8BB-C3A4-4B95-A47B-4986113A0FFB}">
      <dsp:nvSpPr>
        <dsp:cNvPr id="0" name=""/>
        <dsp:cNvSpPr/>
      </dsp:nvSpPr>
      <dsp:spPr>
        <a:xfrm>
          <a:off x="272113" y="1365958"/>
          <a:ext cx="495235" cy="494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A3E339-E3E0-418A-918E-53D43FA6E766}">
      <dsp:nvSpPr>
        <dsp:cNvPr id="0" name=""/>
        <dsp:cNvSpPr/>
      </dsp:nvSpPr>
      <dsp:spPr>
        <a:xfrm>
          <a:off x="1039462" y="1163560"/>
          <a:ext cx="988956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622300">
            <a:lnSpc>
              <a:spcPct val="90000"/>
            </a:lnSpc>
            <a:spcBef>
              <a:spcPct val="0"/>
            </a:spcBef>
            <a:spcAft>
              <a:spcPct val="35000"/>
            </a:spcAft>
            <a:buNone/>
          </a:pPr>
          <a:r>
            <a:rPr lang="en-US" sz="1400" kern="1200" dirty="0"/>
            <a:t>Weakness (W) : These are the bottlenecks: The primary vulnerability is the </a:t>
          </a:r>
          <a:r>
            <a:rPr lang="en-US" sz="1400" kern="1200" dirty="0" err="1"/>
            <a:t>oligopsonistic</a:t>
          </a:r>
          <a:r>
            <a:rPr lang="en-US" sz="1400" kern="1200" dirty="0"/>
            <a:t> bottleneck: numerous small farmers are forced to sell to a few powerful processors, leading to suppressed raw milk prices at the farm gate. Critically, the lack of effective advance price contracting (A/C) for conventional milk means the farmer, not the processor, absorbs nearly all global market volatility. </a:t>
          </a:r>
        </a:p>
      </dsp:txBody>
      <dsp:txXfrm>
        <a:off x="1039462" y="1163560"/>
        <a:ext cx="9889566" cy="927659"/>
      </dsp:txXfrm>
    </dsp:sp>
    <dsp:sp modelId="{A8A347E0-AF15-4309-B142-2E91AABEF2A7}">
      <dsp:nvSpPr>
        <dsp:cNvPr id="0" name=""/>
        <dsp:cNvSpPr/>
      </dsp:nvSpPr>
      <dsp:spPr>
        <a:xfrm>
          <a:off x="0" y="2323134"/>
          <a:ext cx="10945037" cy="899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C7F197-7C68-41E8-917B-702EFD666CA8}">
      <dsp:nvSpPr>
        <dsp:cNvPr id="0" name=""/>
        <dsp:cNvSpPr/>
      </dsp:nvSpPr>
      <dsp:spPr>
        <a:xfrm>
          <a:off x="272113" y="2525532"/>
          <a:ext cx="495235" cy="494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28AA5C-338D-4B91-AC80-4DF1EA302C3B}">
      <dsp:nvSpPr>
        <dsp:cNvPr id="0" name=""/>
        <dsp:cNvSpPr/>
      </dsp:nvSpPr>
      <dsp:spPr>
        <a:xfrm>
          <a:off x="1039462" y="2323134"/>
          <a:ext cx="988956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622300">
            <a:lnSpc>
              <a:spcPct val="90000"/>
            </a:lnSpc>
            <a:spcBef>
              <a:spcPct val="0"/>
            </a:spcBef>
            <a:spcAft>
              <a:spcPct val="35000"/>
            </a:spcAft>
            <a:buNone/>
          </a:pPr>
          <a:r>
            <a:rPr lang="en-US" sz="1400" kern="1200"/>
            <a:t>Mitigation Factor : The economic viability of many traditional farms relies heavily on CAP Pillar II payments (e.g., mountain farming subsidies). While essential for sustaining the cultural landscape, this reliance is a structural weakness, as income is dependent on government policy, not purely market forces.</a:t>
          </a:r>
        </a:p>
      </dsp:txBody>
      <dsp:txXfrm>
        <a:off x="1039462" y="2323134"/>
        <a:ext cx="9889566" cy="927659"/>
      </dsp:txXfrm>
    </dsp:sp>
    <dsp:sp modelId="{E6E25917-A7BF-44C1-94D6-AB9AAC531285}">
      <dsp:nvSpPr>
        <dsp:cNvPr id="0" name=""/>
        <dsp:cNvSpPr/>
      </dsp:nvSpPr>
      <dsp:spPr>
        <a:xfrm>
          <a:off x="0" y="3482708"/>
          <a:ext cx="10945037" cy="899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ECF8D4-E035-4CBA-9F38-51D57942CCF9}">
      <dsp:nvSpPr>
        <dsp:cNvPr id="0" name=""/>
        <dsp:cNvSpPr/>
      </dsp:nvSpPr>
      <dsp:spPr>
        <a:xfrm>
          <a:off x="272113" y="3685107"/>
          <a:ext cx="495235" cy="494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317F79-5982-4265-985B-DF62D1253341}">
      <dsp:nvSpPr>
        <dsp:cNvPr id="0" name=""/>
        <dsp:cNvSpPr/>
      </dsp:nvSpPr>
      <dsp:spPr>
        <a:xfrm>
          <a:off x="1039462" y="3482708"/>
          <a:ext cx="988956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622300">
            <a:lnSpc>
              <a:spcPct val="90000"/>
            </a:lnSpc>
            <a:spcBef>
              <a:spcPct val="0"/>
            </a:spcBef>
            <a:spcAft>
              <a:spcPct val="35000"/>
            </a:spcAft>
            <a:buNone/>
          </a:pPr>
          <a:r>
            <a:rPr lang="en-US" sz="1400" kern="1200"/>
            <a:t>Sources BMEL (Subsidy data), AMI/CLAL (Contracting), Destatis.</a:t>
          </a:r>
        </a:p>
      </dsp:txBody>
      <dsp:txXfrm>
        <a:off x="1039462" y="3482708"/>
        <a:ext cx="9889566" cy="9276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B95C1-26FA-4A3E-8554-76983DAE6892}">
      <dsp:nvSpPr>
        <dsp:cNvPr id="0" name=""/>
        <dsp:cNvSpPr/>
      </dsp:nvSpPr>
      <dsp:spPr>
        <a:xfrm>
          <a:off x="0" y="661225"/>
          <a:ext cx="9162288" cy="12207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700A4C-DEB4-4A2F-8908-6B1D5A50DD4C}">
      <dsp:nvSpPr>
        <dsp:cNvPr id="0" name=""/>
        <dsp:cNvSpPr/>
      </dsp:nvSpPr>
      <dsp:spPr>
        <a:xfrm>
          <a:off x="369269" y="935888"/>
          <a:ext cx="671398" cy="6713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6C823A-2DDF-4668-B381-55354A8CE640}">
      <dsp:nvSpPr>
        <dsp:cNvPr id="0" name=""/>
        <dsp:cNvSpPr/>
      </dsp:nvSpPr>
      <dsp:spPr>
        <a:xfrm>
          <a:off x="1409936" y="661225"/>
          <a:ext cx="7752351" cy="1220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193" tIns="129193" rIns="129193" bIns="129193" numCol="1" spcCol="1270" anchor="ctr" anchorCtr="0">
          <a:noAutofit/>
        </a:bodyPr>
        <a:lstStyle/>
        <a:p>
          <a:pPr marL="0" lvl="0" indent="0" algn="l" defTabSz="711200">
            <a:lnSpc>
              <a:spcPct val="90000"/>
            </a:lnSpc>
            <a:spcBef>
              <a:spcPct val="0"/>
            </a:spcBef>
            <a:spcAft>
              <a:spcPct val="35000"/>
            </a:spcAft>
            <a:buNone/>
          </a:pPr>
          <a:r>
            <a:rPr lang="en-US" sz="1600" kern="1200"/>
            <a:t>Opportunities (O) - Growth drivers: The core opportunity lies in premium segments: the global Organic Boom, leveraging the strong EU quality reputation for Export Growth, and selling the Sustainability Premium—consumers are increasingly willing to pay more for verifiable eco-conscious production.</a:t>
          </a:r>
        </a:p>
      </dsp:txBody>
      <dsp:txXfrm>
        <a:off x="1409936" y="661225"/>
        <a:ext cx="7752351" cy="1220724"/>
      </dsp:txXfrm>
    </dsp:sp>
    <dsp:sp modelId="{A863825F-721D-4FFE-8909-BBC4484067BC}">
      <dsp:nvSpPr>
        <dsp:cNvPr id="0" name=""/>
        <dsp:cNvSpPr/>
      </dsp:nvSpPr>
      <dsp:spPr>
        <a:xfrm>
          <a:off x="0" y="2187130"/>
          <a:ext cx="9162288" cy="12207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C553CA-6587-4218-9233-A9344A814679}">
      <dsp:nvSpPr>
        <dsp:cNvPr id="0" name=""/>
        <dsp:cNvSpPr/>
      </dsp:nvSpPr>
      <dsp:spPr>
        <a:xfrm>
          <a:off x="369269" y="2461793"/>
          <a:ext cx="671398" cy="6713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63E49E-BC5A-4CAB-B141-027F84A2E392}">
      <dsp:nvSpPr>
        <dsp:cNvPr id="0" name=""/>
        <dsp:cNvSpPr/>
      </dsp:nvSpPr>
      <dsp:spPr>
        <a:xfrm>
          <a:off x="1409936" y="2187130"/>
          <a:ext cx="7752351" cy="1220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193" tIns="129193" rIns="129193" bIns="129193" numCol="1" spcCol="1270" anchor="ctr" anchorCtr="0">
          <a:noAutofit/>
        </a:bodyPr>
        <a:lstStyle/>
        <a:p>
          <a:pPr marL="0" lvl="0" indent="0" algn="l" defTabSz="711200">
            <a:lnSpc>
              <a:spcPct val="90000"/>
            </a:lnSpc>
            <a:spcBef>
              <a:spcPct val="0"/>
            </a:spcBef>
            <a:spcAft>
              <a:spcPct val="35000"/>
            </a:spcAft>
            <a:buNone/>
          </a:pPr>
          <a:r>
            <a:rPr lang="en-US" sz="1600" kern="1200"/>
            <a:t>Threats(T) - Market risks : The most critical substitute is the rise of Plant-Based Alternatives, which directly erode the volume of liquid milk sales. This threat is compounded by Persistent Retailer Price Pressure in the domestic market and rising Regulatory and Climate Costs, which squeeze already tight margins.</a:t>
          </a:r>
        </a:p>
      </dsp:txBody>
      <dsp:txXfrm>
        <a:off x="1409936" y="2187130"/>
        <a:ext cx="7752351" cy="122072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a5a3c9c08f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a5a3c9c08f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g3a5a3c9c08f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 name="Google Shape;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780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970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a58bb6e0a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a58bb6e0a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3a58bb6e0a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35</a:t>
            </a:fld>
            <a:endParaRPr/>
          </a:p>
        </p:txBody>
      </p:sp>
    </p:spTree>
    <p:extLst>
      <p:ext uri="{BB962C8B-B14F-4D97-AF65-F5344CB8AC3E}">
        <p14:creationId xmlns:p14="http://schemas.microsoft.com/office/powerpoint/2010/main" val="2410639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a58bb6e0a3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a58bb6e0a3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3a58bb6e0a3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6" name="Google Shape;35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a5a3c9c08f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a5a3c9c08f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3a5a3c9c08f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a5a3c9c08f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a5a3c9c08f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3a5a3c9c08f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a5a3c9c08f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a5a3c9c08f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g3a5a3c9c08f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9623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854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a5a3c9c08f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a5a3c9c08f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g3a5a3c9c08f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10</a:t>
            </a:fld>
            <a:endParaRPr/>
          </a:p>
        </p:txBody>
      </p:sp>
    </p:spTree>
    <p:extLst>
      <p:ext uri="{BB962C8B-B14F-4D97-AF65-F5344CB8AC3E}">
        <p14:creationId xmlns:p14="http://schemas.microsoft.com/office/powerpoint/2010/main" val="1536541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5"/>
        <p:cNvGrpSpPr/>
        <p:nvPr/>
      </p:nvGrpSpPr>
      <p:grpSpPr>
        <a:xfrm>
          <a:off x="0" y="0"/>
          <a:ext cx="0" cy="0"/>
          <a:chOff x="0" y="0"/>
          <a:chExt cx="0" cy="0"/>
        </a:xfrm>
      </p:grpSpPr>
      <p:sp>
        <p:nvSpPr>
          <p:cNvPr id="16" name="Google Shape;16;p56"/>
          <p:cNvSpPr txBox="1">
            <a:spLocks noGrp="1"/>
          </p:cNvSpPr>
          <p:nvPr>
            <p:ph type="title"/>
          </p:nvPr>
        </p:nvSpPr>
        <p:spPr>
          <a:xfrm>
            <a:off x="7018020" y="662937"/>
            <a:ext cx="4624500" cy="55419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6"/>
          <p:cNvSpPr>
            <a:spLocks noGrp="1"/>
          </p:cNvSpPr>
          <p:nvPr>
            <p:ph type="pic" idx="2"/>
          </p:nvPr>
        </p:nvSpPr>
        <p:spPr>
          <a:xfrm>
            <a:off x="0" y="0"/>
            <a:ext cx="6267600" cy="68580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8"/>
        <p:cNvGrpSpPr/>
        <p:nvPr/>
      </p:nvGrpSpPr>
      <p:grpSpPr>
        <a:xfrm>
          <a:off x="0" y="0"/>
          <a:ext cx="0" cy="0"/>
          <a:chOff x="0" y="0"/>
          <a:chExt cx="0" cy="0"/>
        </a:xfrm>
      </p:grpSpPr>
      <p:sp>
        <p:nvSpPr>
          <p:cNvPr id="79" name="Google Shape;79;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6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1" name="Google Shape;81;p6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2" name="Google Shape;82;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5"/>
        <p:cNvGrpSpPr/>
        <p:nvPr/>
      </p:nvGrpSpPr>
      <p:grpSpPr>
        <a:xfrm>
          <a:off x="0" y="0"/>
          <a:ext cx="0" cy="0"/>
          <a:chOff x="0" y="0"/>
          <a:chExt cx="0" cy="0"/>
        </a:xfrm>
      </p:grpSpPr>
      <p:sp>
        <p:nvSpPr>
          <p:cNvPr id="86" name="Google Shape;86;p6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68"/>
          <p:cNvSpPr>
            <a:spLocks noGrp="1"/>
          </p:cNvSpPr>
          <p:nvPr>
            <p:ph type="pic" idx="2"/>
          </p:nvPr>
        </p:nvSpPr>
        <p:spPr>
          <a:xfrm>
            <a:off x="5183188" y="987425"/>
            <a:ext cx="6172200" cy="4873625"/>
          </a:xfrm>
          <a:prstGeom prst="rect">
            <a:avLst/>
          </a:prstGeom>
          <a:noFill/>
          <a:ln>
            <a:noFill/>
          </a:ln>
        </p:spPr>
      </p:sp>
      <p:sp>
        <p:nvSpPr>
          <p:cNvPr id="88" name="Google Shape;88;p6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9" name="Google Shape;89;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2"/>
        <p:cNvGrpSpPr/>
        <p:nvPr/>
      </p:nvGrpSpPr>
      <p:grpSpPr>
        <a:xfrm>
          <a:off x="0" y="0"/>
          <a:ext cx="0" cy="0"/>
          <a:chOff x="0" y="0"/>
          <a:chExt cx="0" cy="0"/>
        </a:xfrm>
      </p:grpSpPr>
      <p:sp>
        <p:nvSpPr>
          <p:cNvPr id="93" name="Google Shape;93;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6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8"/>
        <p:cNvGrpSpPr/>
        <p:nvPr/>
      </p:nvGrpSpPr>
      <p:grpSpPr>
        <a:xfrm>
          <a:off x="0" y="0"/>
          <a:ext cx="0" cy="0"/>
          <a:chOff x="0" y="0"/>
          <a:chExt cx="0" cy="0"/>
        </a:xfrm>
      </p:grpSpPr>
      <p:sp>
        <p:nvSpPr>
          <p:cNvPr id="99" name="Google Shape;99;p7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7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11/19/2025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21693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 picture ">
  <p:cSld name="Content + picture ">
    <p:spTree>
      <p:nvGrpSpPr>
        <p:cNvPr id="1" name="Shape 18"/>
        <p:cNvGrpSpPr/>
        <p:nvPr/>
      </p:nvGrpSpPr>
      <p:grpSpPr>
        <a:xfrm>
          <a:off x="0" y="0"/>
          <a:ext cx="0" cy="0"/>
          <a:chOff x="0" y="0"/>
          <a:chExt cx="0" cy="0"/>
        </a:xfrm>
      </p:grpSpPr>
      <p:sp>
        <p:nvSpPr>
          <p:cNvPr id="19" name="Google Shape;19;p57"/>
          <p:cNvSpPr txBox="1">
            <a:spLocks noGrp="1"/>
          </p:cNvSpPr>
          <p:nvPr>
            <p:ph type="title"/>
          </p:nvPr>
        </p:nvSpPr>
        <p:spPr>
          <a:xfrm>
            <a:off x="600974" y="196900"/>
            <a:ext cx="4899600" cy="2331600"/>
          </a:xfrm>
          <a:prstGeom prst="rect">
            <a:avLst/>
          </a:prstGeom>
          <a:noFill/>
          <a:ln>
            <a:noFill/>
          </a:ln>
        </p:spPr>
        <p:txBody>
          <a:bodyPr spcFirstLastPara="1" wrap="square" lIns="0" tIns="0" rIns="0" bIns="0" anchor="b" anchorCtr="0">
            <a:noAutofit/>
          </a:bodyPr>
          <a:lstStyle>
            <a:lvl1pPr lvl="0" algn="r">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57"/>
          <p:cNvSpPr txBox="1">
            <a:spLocks noGrp="1"/>
          </p:cNvSpPr>
          <p:nvPr>
            <p:ph type="body" idx="1"/>
          </p:nvPr>
        </p:nvSpPr>
        <p:spPr>
          <a:xfrm>
            <a:off x="583162" y="2827209"/>
            <a:ext cx="4917300" cy="3442200"/>
          </a:xfrm>
          <a:prstGeom prst="rect">
            <a:avLst/>
          </a:prstGeom>
          <a:noFill/>
          <a:ln>
            <a:noFill/>
          </a:ln>
        </p:spPr>
        <p:txBody>
          <a:bodyPr spcFirstLastPara="1" wrap="square" lIns="0" tIns="0" rIns="0" bIns="0" anchor="t" anchorCtr="0">
            <a:normAutofit/>
          </a:bodyPr>
          <a:lstStyle>
            <a:lvl1pPr marL="457200" lvl="0" indent="-228600" algn="r">
              <a:lnSpc>
                <a:spcPct val="110000"/>
              </a:lnSpc>
              <a:spcBef>
                <a:spcPts val="1000"/>
              </a:spcBef>
              <a:spcAft>
                <a:spcPts val="0"/>
              </a:spcAft>
              <a:buClr>
                <a:schemeClr val="lt1"/>
              </a:buClr>
              <a:buSzPts val="1800"/>
              <a:buNone/>
              <a:defRPr sz="1800">
                <a:solidFill>
                  <a:schemeClr val="lt1"/>
                </a:solidFill>
              </a:defRPr>
            </a:lvl1pPr>
            <a:lvl2pPr marL="914400" lvl="1" indent="-304800" algn="r">
              <a:lnSpc>
                <a:spcPct val="110000"/>
              </a:lnSpc>
              <a:spcBef>
                <a:spcPts val="800"/>
              </a:spcBef>
              <a:spcAft>
                <a:spcPts val="0"/>
              </a:spcAft>
              <a:buClr>
                <a:schemeClr val="lt1"/>
              </a:buClr>
              <a:buSzPts val="1200"/>
              <a:buChar char="•"/>
              <a:defRPr sz="1200">
                <a:solidFill>
                  <a:schemeClr val="lt1"/>
                </a:solidFill>
              </a:defRPr>
            </a:lvl2pPr>
            <a:lvl3pPr marL="1371600" lvl="2" indent="-304800" algn="r">
              <a:lnSpc>
                <a:spcPct val="110000"/>
              </a:lnSpc>
              <a:spcBef>
                <a:spcPts val="800"/>
              </a:spcBef>
              <a:spcAft>
                <a:spcPts val="0"/>
              </a:spcAft>
              <a:buClr>
                <a:schemeClr val="lt1"/>
              </a:buClr>
              <a:buSzPts val="1200"/>
              <a:buChar char="•"/>
              <a:defRPr sz="1200">
                <a:solidFill>
                  <a:schemeClr val="lt1"/>
                </a:solidFill>
              </a:defRPr>
            </a:lvl3pPr>
            <a:lvl4pPr marL="1828800" lvl="3" indent="-304800" algn="r">
              <a:lnSpc>
                <a:spcPct val="110000"/>
              </a:lnSpc>
              <a:spcBef>
                <a:spcPts val="800"/>
              </a:spcBef>
              <a:spcAft>
                <a:spcPts val="0"/>
              </a:spcAft>
              <a:buClr>
                <a:schemeClr val="lt1"/>
              </a:buClr>
              <a:buSzPts val="1200"/>
              <a:buChar char="•"/>
              <a:defRPr sz="1200">
                <a:solidFill>
                  <a:schemeClr val="lt1"/>
                </a:solidFill>
              </a:defRPr>
            </a:lvl4pPr>
            <a:lvl5pPr marL="2286000" lvl="4" indent="-304800" algn="r">
              <a:lnSpc>
                <a:spcPct val="110000"/>
              </a:lnSpc>
              <a:spcBef>
                <a:spcPts val="800"/>
              </a:spcBef>
              <a:spcAft>
                <a:spcPts val="0"/>
              </a:spcAft>
              <a:buClr>
                <a:schemeClr val="lt1"/>
              </a:buClr>
              <a:buSzPts val="1200"/>
              <a:buChar char="•"/>
              <a:defRPr sz="12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1" name="Google Shape;21;p57"/>
          <p:cNvSpPr>
            <a:spLocks noGrp="1"/>
          </p:cNvSpPr>
          <p:nvPr>
            <p:ph type="pic" idx="2"/>
          </p:nvPr>
        </p:nvSpPr>
        <p:spPr>
          <a:xfrm>
            <a:off x="6095588" y="0"/>
            <a:ext cx="6096000" cy="68580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 table">
  <p:cSld name="Content + table">
    <p:spTree>
      <p:nvGrpSpPr>
        <p:cNvPr id="1" name="Shape 22"/>
        <p:cNvGrpSpPr/>
        <p:nvPr/>
      </p:nvGrpSpPr>
      <p:grpSpPr>
        <a:xfrm>
          <a:off x="0" y="0"/>
          <a:ext cx="0" cy="0"/>
          <a:chOff x="0" y="0"/>
          <a:chExt cx="0" cy="0"/>
        </a:xfrm>
      </p:grpSpPr>
      <p:sp>
        <p:nvSpPr>
          <p:cNvPr id="23" name="Google Shape;23;p58"/>
          <p:cNvSpPr txBox="1">
            <a:spLocks noGrp="1"/>
          </p:cNvSpPr>
          <p:nvPr>
            <p:ph type="title"/>
          </p:nvPr>
        </p:nvSpPr>
        <p:spPr>
          <a:xfrm>
            <a:off x="550863" y="550801"/>
            <a:ext cx="11090400" cy="12375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8"/>
          <p:cNvSpPr txBox="1">
            <a:spLocks noGrp="1"/>
          </p:cNvSpPr>
          <p:nvPr>
            <p:ph type="body" idx="1"/>
          </p:nvPr>
        </p:nvSpPr>
        <p:spPr>
          <a:xfrm>
            <a:off x="553720" y="1917065"/>
            <a:ext cx="2921100" cy="429780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800"/>
              <a:buNone/>
              <a:defRPr sz="1800">
                <a:solidFill>
                  <a:schemeClr val="lt1"/>
                </a:solidFill>
              </a:defRPr>
            </a:lvl1pPr>
            <a:lvl2pPr marL="914400" lvl="1" indent="-304800" algn="l">
              <a:lnSpc>
                <a:spcPct val="110000"/>
              </a:lnSpc>
              <a:spcBef>
                <a:spcPts val="800"/>
              </a:spcBef>
              <a:spcAft>
                <a:spcPts val="0"/>
              </a:spcAft>
              <a:buClr>
                <a:schemeClr val="lt1"/>
              </a:buClr>
              <a:buSzPts val="1200"/>
              <a:buChar char="•"/>
              <a:defRPr sz="1200">
                <a:solidFill>
                  <a:schemeClr val="lt1"/>
                </a:solidFill>
              </a:defRPr>
            </a:lvl2pPr>
            <a:lvl3pPr marL="1371600" lvl="2" indent="-304800" algn="l">
              <a:lnSpc>
                <a:spcPct val="110000"/>
              </a:lnSpc>
              <a:spcBef>
                <a:spcPts val="800"/>
              </a:spcBef>
              <a:spcAft>
                <a:spcPts val="0"/>
              </a:spcAft>
              <a:buClr>
                <a:schemeClr val="lt1"/>
              </a:buClr>
              <a:buSzPts val="1200"/>
              <a:buChar char="•"/>
              <a:defRPr sz="1200">
                <a:solidFill>
                  <a:schemeClr val="lt1"/>
                </a:solidFill>
              </a:defRPr>
            </a:lvl3pPr>
            <a:lvl4pPr marL="1828800" lvl="3" indent="-304800" algn="l">
              <a:lnSpc>
                <a:spcPct val="110000"/>
              </a:lnSpc>
              <a:spcBef>
                <a:spcPts val="800"/>
              </a:spcBef>
              <a:spcAft>
                <a:spcPts val="0"/>
              </a:spcAft>
              <a:buClr>
                <a:schemeClr val="lt1"/>
              </a:buClr>
              <a:buSzPts val="1200"/>
              <a:buChar char="•"/>
              <a:defRPr sz="1200">
                <a:solidFill>
                  <a:schemeClr val="lt1"/>
                </a:solidFill>
              </a:defRPr>
            </a:lvl4pPr>
            <a:lvl5pPr marL="2286000" lvl="4" indent="-304800" algn="l">
              <a:lnSpc>
                <a:spcPct val="110000"/>
              </a:lnSpc>
              <a:spcBef>
                <a:spcPts val="800"/>
              </a:spcBef>
              <a:spcAft>
                <a:spcPts val="0"/>
              </a:spcAft>
              <a:buClr>
                <a:schemeClr val="lt1"/>
              </a:buClr>
              <a:buSzPts val="1200"/>
              <a:buChar char="•"/>
              <a:defRPr sz="12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5" name="Google Shape;25;p58"/>
          <p:cNvSpPr txBox="1">
            <a:spLocks noGrp="1"/>
          </p:cNvSpPr>
          <p:nvPr>
            <p:ph type="dt" idx="10"/>
          </p:nvPr>
        </p:nvSpPr>
        <p:spPr>
          <a:xfrm>
            <a:off x="550863" y="6507212"/>
            <a:ext cx="2628900" cy="153900"/>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6" name="Google Shape;26;p58"/>
          <p:cNvSpPr txBox="1">
            <a:spLocks noGrp="1"/>
          </p:cNvSpPr>
          <p:nvPr>
            <p:ph type="ftr" idx="11"/>
          </p:nvPr>
        </p:nvSpPr>
        <p:spPr>
          <a:xfrm>
            <a:off x="3359150" y="6507212"/>
            <a:ext cx="6379200" cy="153900"/>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7" name="Google Shape;27;p58"/>
          <p:cNvSpPr txBox="1">
            <a:spLocks noGrp="1"/>
          </p:cNvSpPr>
          <p:nvPr>
            <p:ph type="sldNum" idx="12"/>
          </p:nvPr>
        </p:nvSpPr>
        <p:spPr>
          <a:xfrm>
            <a:off x="9948863" y="6507212"/>
            <a:ext cx="1692300" cy="153900"/>
          </a:xfrm>
          <a:prstGeom prst="rect">
            <a:avLst/>
          </a:prstGeom>
          <a:noFill/>
          <a:ln>
            <a:noFill/>
          </a:ln>
        </p:spPr>
        <p:txBody>
          <a:bodyPr spcFirstLastPara="1" wrap="square" lIns="0" tIns="0" rIns="0" bIns="0" anchor="ctr" anchorCtr="0">
            <a:spAutoFit/>
          </a:bodyPr>
          <a:lstStyle>
            <a:lvl1pPr marL="0" marR="0" lvl="0"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losing">
  <p:cSld name="Closing">
    <p:spTree>
      <p:nvGrpSpPr>
        <p:cNvPr id="1" name="Shape 28"/>
        <p:cNvGrpSpPr/>
        <p:nvPr/>
      </p:nvGrpSpPr>
      <p:grpSpPr>
        <a:xfrm>
          <a:off x="0" y="0"/>
          <a:ext cx="0" cy="0"/>
          <a:chOff x="0" y="0"/>
          <a:chExt cx="0" cy="0"/>
        </a:xfrm>
      </p:grpSpPr>
      <p:sp>
        <p:nvSpPr>
          <p:cNvPr id="29" name="Google Shape;29;p59"/>
          <p:cNvSpPr txBox="1">
            <a:spLocks noGrp="1"/>
          </p:cNvSpPr>
          <p:nvPr>
            <p:ph type="title"/>
          </p:nvPr>
        </p:nvSpPr>
        <p:spPr>
          <a:xfrm>
            <a:off x="549536" y="549274"/>
            <a:ext cx="5179200" cy="28419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5400"/>
              <a:buFont typeface="Play"/>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9"/>
          <p:cNvSpPr txBox="1">
            <a:spLocks noGrp="1"/>
          </p:cNvSpPr>
          <p:nvPr>
            <p:ph type="body" idx="1"/>
          </p:nvPr>
        </p:nvSpPr>
        <p:spPr>
          <a:xfrm>
            <a:off x="549537" y="3646704"/>
            <a:ext cx="5179200" cy="270630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800"/>
              <a:buNone/>
              <a:defRPr sz="1800">
                <a:solidFill>
                  <a:schemeClr val="lt1"/>
                </a:solidFill>
              </a:defRPr>
            </a:lvl1pPr>
            <a:lvl2pPr marL="914400" lvl="1" indent="-228600" algn="l">
              <a:lnSpc>
                <a:spcPct val="110000"/>
              </a:lnSpc>
              <a:spcBef>
                <a:spcPts val="1000"/>
              </a:spcBef>
              <a:spcAft>
                <a:spcPts val="0"/>
              </a:spcAft>
              <a:buClr>
                <a:schemeClr val="lt1"/>
              </a:buClr>
              <a:buSzPts val="1200"/>
              <a:buNone/>
              <a:defRPr sz="1200">
                <a:solidFill>
                  <a:schemeClr val="lt1"/>
                </a:solidFill>
              </a:defRPr>
            </a:lvl2pPr>
            <a:lvl3pPr marL="1371600" lvl="2" indent="-228600" algn="l">
              <a:lnSpc>
                <a:spcPct val="110000"/>
              </a:lnSpc>
              <a:spcBef>
                <a:spcPts val="1000"/>
              </a:spcBef>
              <a:spcAft>
                <a:spcPts val="0"/>
              </a:spcAft>
              <a:buClr>
                <a:schemeClr val="lt1"/>
              </a:buClr>
              <a:buSzPts val="1200"/>
              <a:buNone/>
              <a:defRPr sz="1200">
                <a:solidFill>
                  <a:schemeClr val="lt1"/>
                </a:solidFill>
              </a:defRPr>
            </a:lvl3pPr>
            <a:lvl4pPr marL="1828800" lvl="3" indent="-228600" algn="l">
              <a:lnSpc>
                <a:spcPct val="110000"/>
              </a:lnSpc>
              <a:spcBef>
                <a:spcPts val="1000"/>
              </a:spcBef>
              <a:spcAft>
                <a:spcPts val="0"/>
              </a:spcAft>
              <a:buClr>
                <a:schemeClr val="lt1"/>
              </a:buClr>
              <a:buSzPts val="1200"/>
              <a:buNone/>
              <a:defRPr sz="1200">
                <a:solidFill>
                  <a:schemeClr val="lt1"/>
                </a:solidFill>
              </a:defRPr>
            </a:lvl4pPr>
            <a:lvl5pPr marL="2286000" lvl="4" indent="-228600" algn="l">
              <a:lnSpc>
                <a:spcPct val="110000"/>
              </a:lnSpc>
              <a:spcBef>
                <a:spcPts val="1000"/>
              </a:spcBef>
              <a:spcAft>
                <a:spcPts val="0"/>
              </a:spcAft>
              <a:buClr>
                <a:schemeClr val="lt1"/>
              </a:buClr>
              <a:buSzPts val="1200"/>
              <a:buNone/>
              <a:defRPr sz="12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1" name="Google Shape;31;p59"/>
          <p:cNvSpPr>
            <a:spLocks noGrp="1"/>
          </p:cNvSpPr>
          <p:nvPr>
            <p:ph type="pic" idx="2"/>
          </p:nvPr>
        </p:nvSpPr>
        <p:spPr>
          <a:xfrm>
            <a:off x="5926138" y="549275"/>
            <a:ext cx="5654700" cy="5787900"/>
          </a:xfrm>
          <a:prstGeom prst="rect">
            <a:avLst/>
          </a:prstGeom>
          <a:noFill/>
          <a:ln>
            <a:noFill/>
          </a:ln>
        </p:spPr>
      </p:sp>
      <p:sp>
        <p:nvSpPr>
          <p:cNvPr id="32" name="Google Shape;32;p59"/>
          <p:cNvSpPr txBox="1">
            <a:spLocks noGrp="1"/>
          </p:cNvSpPr>
          <p:nvPr>
            <p:ph type="dt" idx="10"/>
          </p:nvPr>
        </p:nvSpPr>
        <p:spPr>
          <a:xfrm>
            <a:off x="550863" y="6507212"/>
            <a:ext cx="2628900" cy="153900"/>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3" name="Google Shape;33;p59"/>
          <p:cNvSpPr txBox="1">
            <a:spLocks noGrp="1"/>
          </p:cNvSpPr>
          <p:nvPr>
            <p:ph type="ftr" idx="11"/>
          </p:nvPr>
        </p:nvSpPr>
        <p:spPr>
          <a:xfrm>
            <a:off x="3359150" y="6507212"/>
            <a:ext cx="6379200" cy="153900"/>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4" name="Google Shape;34;p59"/>
          <p:cNvSpPr txBox="1">
            <a:spLocks noGrp="1"/>
          </p:cNvSpPr>
          <p:nvPr>
            <p:ph type="sldNum" idx="12"/>
          </p:nvPr>
        </p:nvSpPr>
        <p:spPr>
          <a:xfrm>
            <a:off x="9948863" y="6507212"/>
            <a:ext cx="1692300" cy="153900"/>
          </a:xfrm>
          <a:prstGeom prst="rect">
            <a:avLst/>
          </a:prstGeom>
          <a:noFill/>
          <a:ln>
            <a:noFill/>
          </a:ln>
        </p:spPr>
        <p:txBody>
          <a:bodyPr spcFirstLastPara="1" wrap="square" lIns="0" tIns="0" rIns="0" bIns="0" anchor="ctr" anchorCtr="0">
            <a:spAutoFit/>
          </a:bodyPr>
          <a:lstStyle>
            <a:lvl1pPr marL="0" marR="0" lvl="0"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5"/>
        <p:cNvGrpSpPr/>
        <p:nvPr/>
      </p:nvGrpSpPr>
      <p:grpSpPr>
        <a:xfrm>
          <a:off x="0" y="0"/>
          <a:ext cx="0" cy="0"/>
          <a:chOff x="0" y="0"/>
          <a:chExt cx="0" cy="0"/>
        </a:xfrm>
      </p:grpSpPr>
      <p:sp>
        <p:nvSpPr>
          <p:cNvPr id="36" name="Google Shape;36;p6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8" name="Google Shape;38;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1"/>
        <p:cNvGrpSpPr/>
        <p:nvPr/>
      </p:nvGrpSpPr>
      <p:grpSpPr>
        <a:xfrm>
          <a:off x="0" y="0"/>
          <a:ext cx="0" cy="0"/>
          <a:chOff x="0" y="0"/>
          <a:chExt cx="0" cy="0"/>
        </a:xfrm>
      </p:grpSpPr>
      <p:sp>
        <p:nvSpPr>
          <p:cNvPr id="42" name="Google Shape;42;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6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6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0" name="Google Shape;50;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3"/>
        <p:cNvGrpSpPr/>
        <p:nvPr/>
      </p:nvGrpSpPr>
      <p:grpSpPr>
        <a:xfrm>
          <a:off x="0" y="0"/>
          <a:ext cx="0" cy="0"/>
          <a:chOff x="0" y="0"/>
          <a:chExt cx="0" cy="0"/>
        </a:xfrm>
      </p:grpSpPr>
      <p:sp>
        <p:nvSpPr>
          <p:cNvPr id="54" name="Google Shape;54;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6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6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0"/>
        <p:cNvGrpSpPr/>
        <p:nvPr/>
      </p:nvGrpSpPr>
      <p:grpSpPr>
        <a:xfrm>
          <a:off x="0" y="0"/>
          <a:ext cx="0" cy="0"/>
          <a:chOff x="0" y="0"/>
          <a:chExt cx="0" cy="0"/>
        </a:xfrm>
      </p:grpSpPr>
      <p:sp>
        <p:nvSpPr>
          <p:cNvPr id="61" name="Google Shape;61;p6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6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 name="Google Shape;63;p6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6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5" name="Google Shape;65;p6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6.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7.jpe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jpg"/><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jp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58.jpg"/><Relationship Id="rId4" Type="http://schemas.openxmlformats.org/officeDocument/2006/relationships/image" Target="../media/image57.jp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58.jpg"/><Relationship Id="rId4" Type="http://schemas.openxmlformats.org/officeDocument/2006/relationships/image" Target="../media/image60.jp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0.jp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0.jp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0.jp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
          <p:cNvSpPr txBox="1">
            <a:spLocks noGrp="1"/>
          </p:cNvSpPr>
          <p:nvPr>
            <p:ph type="title"/>
          </p:nvPr>
        </p:nvSpPr>
        <p:spPr>
          <a:xfrm>
            <a:off x="7018020" y="662937"/>
            <a:ext cx="4624500" cy="55419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lt1"/>
              </a:buClr>
              <a:buSzPts val="4800"/>
              <a:buFont typeface="Play"/>
              <a:buNone/>
            </a:pPr>
            <a:r>
              <a:rPr lang="en-US" dirty="0">
                <a:latin typeface="Bodoni MT Black" panose="02070A03080606020203" pitchFamily="18" charset="0"/>
              </a:rPr>
              <a:t>Smart and Sustainable Dairy Production in Bavaria</a:t>
            </a:r>
            <a:endParaRPr dirty="0">
              <a:latin typeface="Bodoni MT Black" panose="02070A03080606020203" pitchFamily="18" charset="0"/>
            </a:endParaRPr>
          </a:p>
        </p:txBody>
      </p:sp>
      <p:pic>
        <p:nvPicPr>
          <p:cNvPr id="110" name="Google Shape;110;p1" descr="Data points digital background"/>
          <p:cNvPicPr preferRelativeResize="0">
            <a:picLocks noGrp="1"/>
          </p:cNvPicPr>
          <p:nvPr>
            <p:ph type="pic" idx="2"/>
          </p:nvPr>
        </p:nvPicPr>
        <p:blipFill rotWithShape="1">
          <a:blip r:embed="rId3">
            <a:alphaModFix/>
          </a:blip>
          <a:srcRect l="7936" r="7936"/>
          <a:stretch/>
        </p:blipFill>
        <p:spPr>
          <a:xfrm>
            <a:off x="0" y="0"/>
            <a:ext cx="6267600" cy="6858000"/>
          </a:xfrm>
          <a:prstGeom prst="rect">
            <a:avLst/>
          </a:prstGeom>
          <a:noFill/>
          <a:ln>
            <a:noFill/>
          </a:ln>
        </p:spPr>
      </p:pic>
      <p:sp>
        <p:nvSpPr>
          <p:cNvPr id="111" name="Google Shape;111;p1"/>
          <p:cNvSpPr txBox="1"/>
          <p:nvPr/>
        </p:nvSpPr>
        <p:spPr>
          <a:xfrm>
            <a:off x="2989007" y="3005902"/>
            <a:ext cx="61353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lt1"/>
              </a:solidFill>
              <a:latin typeface="Gill Sans"/>
              <a:ea typeface="Gill Sans"/>
              <a:cs typeface="Gill Sans"/>
              <a:sym typeface="Gill Sans"/>
            </a:endParaRPr>
          </a:p>
        </p:txBody>
      </p:sp>
      <p:pic>
        <p:nvPicPr>
          <p:cNvPr id="112" name="Google Shape;112;p1"/>
          <p:cNvPicPr preferRelativeResize="0"/>
          <p:nvPr/>
        </p:nvPicPr>
        <p:blipFill rotWithShape="1">
          <a:blip r:embed="rId4">
            <a:alphaModFix/>
          </a:blip>
          <a:srcRect/>
          <a:stretch/>
        </p:blipFill>
        <p:spPr>
          <a:xfrm>
            <a:off x="-18509" y="0"/>
            <a:ext cx="6858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3" name="Google Shape;148;p39">
            <a:extLst>
              <a:ext uri="{FF2B5EF4-FFF2-40B4-BE49-F238E27FC236}">
                <a16:creationId xmlns:a16="http://schemas.microsoft.com/office/drawing/2014/main" id="{5A9AD243-544F-48B5-BBC1-A36F2739DA22}"/>
              </a:ext>
            </a:extLst>
          </p:cNvPr>
          <p:cNvSpPr/>
          <p:nvPr/>
        </p:nvSpPr>
        <p:spPr>
          <a:xfrm>
            <a:off x="242015" y="0"/>
            <a:ext cx="9571287"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Organic Milk Production</a:t>
            </a:r>
            <a:endParaRPr dirty="0"/>
          </a:p>
        </p:txBody>
      </p:sp>
      <p:pic>
        <p:nvPicPr>
          <p:cNvPr id="6" name="Picture 5">
            <a:extLst>
              <a:ext uri="{FF2B5EF4-FFF2-40B4-BE49-F238E27FC236}">
                <a16:creationId xmlns:a16="http://schemas.microsoft.com/office/drawing/2014/main" id="{F14B9580-93D2-41D6-BB6F-EF78D698EDD4}"/>
              </a:ext>
            </a:extLst>
          </p:cNvPr>
          <p:cNvPicPr>
            <a:picLocks noChangeAspect="1"/>
          </p:cNvPicPr>
          <p:nvPr/>
        </p:nvPicPr>
        <p:blipFill>
          <a:blip r:embed="rId3"/>
          <a:stretch>
            <a:fillRect/>
          </a:stretch>
        </p:blipFill>
        <p:spPr>
          <a:xfrm>
            <a:off x="1248460" y="0"/>
            <a:ext cx="9695079" cy="6858000"/>
          </a:xfrm>
          <a:prstGeom prst="rect">
            <a:avLst/>
          </a:prstGeom>
        </p:spPr>
      </p:pic>
    </p:spTree>
    <p:extLst>
      <p:ext uri="{BB962C8B-B14F-4D97-AF65-F5344CB8AC3E}">
        <p14:creationId xmlns:p14="http://schemas.microsoft.com/office/powerpoint/2010/main" val="4254205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graphicFrame>
        <p:nvGraphicFramePr>
          <p:cNvPr id="142" name="Google Shape;142;p38"/>
          <p:cNvGraphicFramePr/>
          <p:nvPr/>
        </p:nvGraphicFramePr>
        <p:xfrm>
          <a:off x="2032000" y="1250608"/>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43" name="Google Shape;143;p38"/>
          <p:cNvSpPr/>
          <p:nvPr/>
        </p:nvSpPr>
        <p:spPr>
          <a:xfrm>
            <a:off x="-72697" y="327278"/>
            <a:ext cx="12525930"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i="0" u="none" strike="noStrike" dirty="0">
                <a:solidFill>
                  <a:srgbClr val="1E4E79"/>
                </a:solidFill>
                <a:latin typeface="Calibri"/>
                <a:ea typeface="Calibri"/>
                <a:cs typeface="Calibri"/>
                <a:sym typeface="Calibri"/>
              </a:rPr>
              <a:t>Germany Milk YTD Production (Kt)</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9"/>
          <p:cNvSpPr/>
          <p:nvPr/>
        </p:nvSpPr>
        <p:spPr>
          <a:xfrm>
            <a:off x="242016" y="0"/>
            <a:ext cx="7828746"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Dairy Sector Developments</a:t>
            </a:r>
            <a:endParaRPr dirty="0"/>
          </a:p>
        </p:txBody>
      </p:sp>
      <p:pic>
        <p:nvPicPr>
          <p:cNvPr id="149" name="Google Shape;149;p39"/>
          <p:cNvPicPr preferRelativeResize="0"/>
          <p:nvPr/>
        </p:nvPicPr>
        <p:blipFill rotWithShape="1">
          <a:blip r:embed="rId3">
            <a:alphaModFix/>
          </a:blip>
          <a:srcRect/>
          <a:stretch/>
        </p:blipFill>
        <p:spPr>
          <a:xfrm>
            <a:off x="776287" y="1090612"/>
            <a:ext cx="10639425" cy="5591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40"/>
          <p:cNvSpPr/>
          <p:nvPr/>
        </p:nvSpPr>
        <p:spPr>
          <a:xfrm>
            <a:off x="1162430" y="179394"/>
            <a:ext cx="439049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a:solidFill>
                  <a:srgbClr val="1E4E79"/>
                </a:solidFill>
                <a:latin typeface="Calibri"/>
                <a:ea typeface="Calibri"/>
                <a:cs typeface="Calibri"/>
                <a:sym typeface="Calibri"/>
              </a:rPr>
              <a:t>Farm Structure</a:t>
            </a:r>
            <a:endParaRPr/>
          </a:p>
        </p:txBody>
      </p:sp>
      <p:pic>
        <p:nvPicPr>
          <p:cNvPr id="155" name="Google Shape;155;p40"/>
          <p:cNvPicPr preferRelativeResize="0"/>
          <p:nvPr/>
        </p:nvPicPr>
        <p:blipFill rotWithShape="1">
          <a:blip r:embed="rId3">
            <a:alphaModFix/>
          </a:blip>
          <a:srcRect/>
          <a:stretch/>
        </p:blipFill>
        <p:spPr>
          <a:xfrm>
            <a:off x="619125" y="1102724"/>
            <a:ext cx="10953750" cy="5686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41"/>
          <p:cNvSpPr/>
          <p:nvPr/>
        </p:nvSpPr>
        <p:spPr>
          <a:xfrm>
            <a:off x="131728" y="179394"/>
            <a:ext cx="645189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a:solidFill>
                  <a:srgbClr val="1E4E79"/>
                </a:solidFill>
                <a:latin typeface="Calibri"/>
                <a:ea typeface="Calibri"/>
                <a:cs typeface="Calibri"/>
                <a:sym typeface="Calibri"/>
              </a:rPr>
              <a:t>Population Mix- breed</a:t>
            </a:r>
            <a:endParaRPr/>
          </a:p>
        </p:txBody>
      </p:sp>
      <p:pic>
        <p:nvPicPr>
          <p:cNvPr id="161" name="Google Shape;161;p41"/>
          <p:cNvPicPr preferRelativeResize="0"/>
          <p:nvPr/>
        </p:nvPicPr>
        <p:blipFill rotWithShape="1">
          <a:blip r:embed="rId3">
            <a:alphaModFix/>
          </a:blip>
          <a:srcRect/>
          <a:stretch/>
        </p:blipFill>
        <p:spPr>
          <a:xfrm>
            <a:off x="296758" y="1102724"/>
            <a:ext cx="8149058" cy="56353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42"/>
          <p:cNvSpPr/>
          <p:nvPr/>
        </p:nvSpPr>
        <p:spPr>
          <a:xfrm>
            <a:off x="493180" y="175098"/>
            <a:ext cx="279333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a:solidFill>
                  <a:srgbClr val="1E4E79"/>
                </a:solidFill>
                <a:latin typeface="Calibri"/>
                <a:ea typeface="Calibri"/>
                <a:cs typeface="Calibri"/>
                <a:sym typeface="Calibri"/>
              </a:rPr>
              <a:t>Herd Size</a:t>
            </a:r>
            <a:endParaRPr/>
          </a:p>
        </p:txBody>
      </p:sp>
      <p:pic>
        <p:nvPicPr>
          <p:cNvPr id="167" name="Google Shape;167;p42"/>
          <p:cNvPicPr preferRelativeResize="0"/>
          <p:nvPr/>
        </p:nvPicPr>
        <p:blipFill rotWithShape="1">
          <a:blip r:embed="rId3">
            <a:alphaModFix/>
          </a:blip>
          <a:srcRect/>
          <a:stretch/>
        </p:blipFill>
        <p:spPr>
          <a:xfrm>
            <a:off x="681038" y="1368823"/>
            <a:ext cx="8962584" cy="51319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43"/>
          <p:cNvSpPr/>
          <p:nvPr/>
        </p:nvSpPr>
        <p:spPr>
          <a:xfrm>
            <a:off x="307626" y="277457"/>
            <a:ext cx="5672066"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Cost of Production</a:t>
            </a:r>
            <a:endParaRPr dirty="0"/>
          </a:p>
        </p:txBody>
      </p:sp>
      <p:pic>
        <p:nvPicPr>
          <p:cNvPr id="173" name="Google Shape;173;p43"/>
          <p:cNvPicPr preferRelativeResize="0"/>
          <p:nvPr/>
        </p:nvPicPr>
        <p:blipFill rotWithShape="1">
          <a:blip r:embed="rId3">
            <a:alphaModFix/>
          </a:blip>
          <a:srcRect/>
          <a:stretch/>
        </p:blipFill>
        <p:spPr>
          <a:xfrm>
            <a:off x="1646001" y="1461641"/>
            <a:ext cx="8960782" cy="51920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4"/>
          <p:cNvSpPr/>
          <p:nvPr/>
        </p:nvSpPr>
        <p:spPr>
          <a:xfrm>
            <a:off x="101356" y="277457"/>
            <a:ext cx="608461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a:solidFill>
                  <a:srgbClr val="1E4E79"/>
                </a:solidFill>
                <a:latin typeface="Calibri"/>
                <a:ea typeface="Calibri"/>
                <a:cs typeface="Calibri"/>
                <a:sym typeface="Calibri"/>
              </a:rPr>
              <a:t>Regional Distribution</a:t>
            </a:r>
            <a:endParaRPr/>
          </a:p>
        </p:txBody>
      </p:sp>
      <p:pic>
        <p:nvPicPr>
          <p:cNvPr id="179" name="Google Shape;179;p44"/>
          <p:cNvPicPr preferRelativeResize="0"/>
          <p:nvPr/>
        </p:nvPicPr>
        <p:blipFill rotWithShape="1">
          <a:blip r:embed="rId3">
            <a:alphaModFix/>
          </a:blip>
          <a:srcRect/>
          <a:stretch/>
        </p:blipFill>
        <p:spPr>
          <a:xfrm>
            <a:off x="1024697" y="1288122"/>
            <a:ext cx="9286622" cy="54525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45"/>
          <p:cNvSpPr/>
          <p:nvPr/>
        </p:nvSpPr>
        <p:spPr>
          <a:xfrm>
            <a:off x="547408" y="277457"/>
            <a:ext cx="202651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Export</a:t>
            </a:r>
            <a:endParaRPr dirty="0"/>
          </a:p>
        </p:txBody>
      </p:sp>
      <p:pic>
        <p:nvPicPr>
          <p:cNvPr id="185" name="Google Shape;185;p45"/>
          <p:cNvPicPr preferRelativeResize="0"/>
          <p:nvPr/>
        </p:nvPicPr>
        <p:blipFill rotWithShape="1">
          <a:blip r:embed="rId3">
            <a:alphaModFix/>
          </a:blip>
          <a:srcRect/>
          <a:stretch/>
        </p:blipFill>
        <p:spPr>
          <a:xfrm>
            <a:off x="752475" y="1200787"/>
            <a:ext cx="10687050" cy="5495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6"/>
          <p:cNvSpPr/>
          <p:nvPr/>
        </p:nvSpPr>
        <p:spPr>
          <a:xfrm>
            <a:off x="475604" y="228555"/>
            <a:ext cx="788792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Key Performance Indicators</a:t>
            </a:r>
            <a:endParaRPr dirty="0"/>
          </a:p>
        </p:txBody>
      </p:sp>
      <p:pic>
        <p:nvPicPr>
          <p:cNvPr id="191" name="Google Shape;191;p46"/>
          <p:cNvPicPr preferRelativeResize="0"/>
          <p:nvPr/>
        </p:nvPicPr>
        <p:blipFill rotWithShape="1">
          <a:blip r:embed="rId3">
            <a:alphaModFix/>
          </a:blip>
          <a:srcRect/>
          <a:stretch/>
        </p:blipFill>
        <p:spPr>
          <a:xfrm>
            <a:off x="1114425" y="1588445"/>
            <a:ext cx="9963150" cy="2552700"/>
          </a:xfrm>
          <a:prstGeom prst="rect">
            <a:avLst/>
          </a:prstGeom>
          <a:noFill/>
          <a:ln>
            <a:noFill/>
          </a:ln>
        </p:spPr>
      </p:pic>
      <p:pic>
        <p:nvPicPr>
          <p:cNvPr id="192" name="Google Shape;192;p46"/>
          <p:cNvPicPr preferRelativeResize="0"/>
          <p:nvPr/>
        </p:nvPicPr>
        <p:blipFill rotWithShape="1">
          <a:blip r:embed="rId4">
            <a:alphaModFix/>
          </a:blip>
          <a:srcRect/>
          <a:stretch/>
        </p:blipFill>
        <p:spPr>
          <a:xfrm>
            <a:off x="895351" y="4115582"/>
            <a:ext cx="5787552" cy="26605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4130430-E621-4D39-A64A-523897B66A8D}"/>
              </a:ext>
            </a:extLst>
          </p:cNvPr>
          <p:cNvPicPr>
            <a:picLocks noChangeAspect="1"/>
          </p:cNvPicPr>
          <p:nvPr/>
        </p:nvPicPr>
        <p:blipFill>
          <a:blip r:embed="rId2"/>
          <a:stretch>
            <a:fillRect/>
          </a:stretch>
        </p:blipFill>
        <p:spPr>
          <a:xfrm>
            <a:off x="4345757" y="33363"/>
            <a:ext cx="6791274" cy="6791274"/>
          </a:xfrm>
          <a:prstGeom prst="rect">
            <a:avLst/>
          </a:prstGeom>
        </p:spPr>
      </p:pic>
      <p:sp>
        <p:nvSpPr>
          <p:cNvPr id="6" name="TextBox 5">
            <a:extLst>
              <a:ext uri="{FF2B5EF4-FFF2-40B4-BE49-F238E27FC236}">
                <a16:creationId xmlns:a16="http://schemas.microsoft.com/office/drawing/2014/main" id="{6C5329E9-7D9D-4C9C-8A99-9717474C75E5}"/>
              </a:ext>
            </a:extLst>
          </p:cNvPr>
          <p:cNvSpPr txBox="1"/>
          <p:nvPr/>
        </p:nvSpPr>
        <p:spPr>
          <a:xfrm>
            <a:off x="3047215" y="3277468"/>
            <a:ext cx="6094428" cy="307777"/>
          </a:xfrm>
          <a:prstGeom prst="rect">
            <a:avLst/>
          </a:prstGeom>
          <a:noFill/>
        </p:spPr>
        <p:txBody>
          <a:bodyPr wrap="square">
            <a:spAutoFit/>
          </a:bodyPr>
          <a:lstStyle/>
          <a:p>
            <a:endParaRPr lang="en-US" dirty="0"/>
          </a:p>
        </p:txBody>
      </p:sp>
      <p:sp>
        <p:nvSpPr>
          <p:cNvPr id="9" name="Google Shape;148;p39">
            <a:extLst>
              <a:ext uri="{FF2B5EF4-FFF2-40B4-BE49-F238E27FC236}">
                <a16:creationId xmlns:a16="http://schemas.microsoft.com/office/drawing/2014/main" id="{777BE2EA-BE20-431D-9169-6D3B9EC7E858}"/>
              </a:ext>
            </a:extLst>
          </p:cNvPr>
          <p:cNvSpPr/>
          <p:nvPr/>
        </p:nvSpPr>
        <p:spPr>
          <a:xfrm>
            <a:off x="242015" y="0"/>
            <a:ext cx="9571287" cy="175428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i="0" u="none" strike="noStrike" dirty="0">
                <a:solidFill>
                  <a:srgbClr val="1E4E79"/>
                </a:solidFill>
                <a:latin typeface="Calibri"/>
                <a:ea typeface="Calibri"/>
                <a:cs typeface="Calibri"/>
                <a:sym typeface="Calibri"/>
              </a:rPr>
              <a:t>Team </a:t>
            </a:r>
          </a:p>
          <a:p>
            <a:pPr marL="0" marR="0" lvl="0" indent="0" rtl="0">
              <a:spcBef>
                <a:spcPts val="0"/>
              </a:spcBef>
              <a:spcAft>
                <a:spcPts val="0"/>
              </a:spcAft>
              <a:buNone/>
            </a:pPr>
            <a:r>
              <a:rPr lang="en-US" sz="5400" b="0" i="0" u="none" strike="noStrike" dirty="0">
                <a:solidFill>
                  <a:srgbClr val="1E4E79"/>
                </a:solidFill>
                <a:latin typeface="Calibri"/>
                <a:ea typeface="Calibri"/>
                <a:cs typeface="Calibri"/>
                <a:sym typeface="Calibri"/>
              </a:rPr>
              <a:t>Group 6</a:t>
            </a:r>
            <a:endParaRPr dirty="0"/>
          </a:p>
        </p:txBody>
      </p:sp>
      <p:sp>
        <p:nvSpPr>
          <p:cNvPr id="10" name="Rectangle 9">
            <a:extLst>
              <a:ext uri="{FF2B5EF4-FFF2-40B4-BE49-F238E27FC236}">
                <a16:creationId xmlns:a16="http://schemas.microsoft.com/office/drawing/2014/main" id="{97170CC8-61CB-427A-9F31-780C857C4F28}"/>
              </a:ext>
            </a:extLst>
          </p:cNvPr>
          <p:cNvSpPr/>
          <p:nvPr/>
        </p:nvSpPr>
        <p:spPr>
          <a:xfrm>
            <a:off x="2812200" y="2760969"/>
            <a:ext cx="1742785" cy="707886"/>
          </a:xfrm>
          <a:prstGeom prst="rect">
            <a:avLst/>
          </a:prstGeom>
          <a:noFill/>
        </p:spPr>
        <p:txBody>
          <a:bodyPr wrap="none" lIns="91440" tIns="45720" rIns="91440" bIns="45720">
            <a:spAutoFit/>
          </a:bodyPr>
          <a:lstStyle/>
          <a:p>
            <a:pPr algn="ctr"/>
            <a:r>
              <a:rPr lang="en-US" sz="2000" b="1" dirty="0">
                <a:solidFill>
                  <a:srgbClr val="235632"/>
                </a:solidFill>
                <a:latin typeface="Source Sans 3"/>
              </a:rPr>
              <a:t>Priyabrata Das</a:t>
            </a:r>
          </a:p>
          <a:p>
            <a:pPr algn="ctr"/>
            <a:endParaRPr lang="en-US" sz="2000" b="1" dirty="0">
              <a:solidFill>
                <a:srgbClr val="235632"/>
              </a:solidFill>
              <a:latin typeface="Source Sans 3"/>
            </a:endParaRPr>
          </a:p>
        </p:txBody>
      </p:sp>
      <p:sp>
        <p:nvSpPr>
          <p:cNvPr id="11" name="Rectangle 10">
            <a:extLst>
              <a:ext uri="{FF2B5EF4-FFF2-40B4-BE49-F238E27FC236}">
                <a16:creationId xmlns:a16="http://schemas.microsoft.com/office/drawing/2014/main" id="{1EC7BFD2-176E-476E-85DB-2C043045D908}"/>
              </a:ext>
            </a:extLst>
          </p:cNvPr>
          <p:cNvSpPr/>
          <p:nvPr/>
        </p:nvSpPr>
        <p:spPr>
          <a:xfrm>
            <a:off x="3813308" y="839623"/>
            <a:ext cx="3002745" cy="400110"/>
          </a:xfrm>
          <a:prstGeom prst="rect">
            <a:avLst/>
          </a:prstGeom>
          <a:noFill/>
        </p:spPr>
        <p:txBody>
          <a:bodyPr wrap="none" lIns="91440" tIns="45720" rIns="91440" bIns="45720">
            <a:spAutoFit/>
          </a:bodyPr>
          <a:lstStyle/>
          <a:p>
            <a:pPr algn="ctr"/>
            <a:r>
              <a:rPr lang="en-US" sz="2000" b="1" i="0" dirty="0">
                <a:solidFill>
                  <a:srgbClr val="235632"/>
                </a:solidFill>
                <a:effectLst/>
                <a:latin typeface="Source Sans 3"/>
              </a:rPr>
              <a:t>Prudence Avilia Muhambe</a:t>
            </a:r>
            <a:endParaRPr 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FBB737B5-81D3-4A74-AEDC-99BD89A0B680}"/>
              </a:ext>
            </a:extLst>
          </p:cNvPr>
          <p:cNvSpPr/>
          <p:nvPr/>
        </p:nvSpPr>
        <p:spPr>
          <a:xfrm>
            <a:off x="3514485" y="5422925"/>
            <a:ext cx="1923924" cy="400110"/>
          </a:xfrm>
          <a:prstGeom prst="rect">
            <a:avLst/>
          </a:prstGeom>
          <a:noFill/>
        </p:spPr>
        <p:txBody>
          <a:bodyPr wrap="none" lIns="91440" tIns="45720" rIns="91440" bIns="45720">
            <a:spAutoFit/>
          </a:bodyPr>
          <a:lstStyle/>
          <a:p>
            <a:pPr algn="ctr"/>
            <a:r>
              <a:rPr lang="en-US" sz="2000" b="1" dirty="0">
                <a:solidFill>
                  <a:srgbClr val="235632"/>
                </a:solidFill>
                <a:latin typeface="Source Sans 3"/>
              </a:rPr>
              <a:t>Syed Ali Hussain</a:t>
            </a:r>
          </a:p>
        </p:txBody>
      </p:sp>
      <p:sp>
        <p:nvSpPr>
          <p:cNvPr id="13" name="Rectangle 12">
            <a:extLst>
              <a:ext uri="{FF2B5EF4-FFF2-40B4-BE49-F238E27FC236}">
                <a16:creationId xmlns:a16="http://schemas.microsoft.com/office/drawing/2014/main" id="{D1215DED-38E8-4DA3-A757-B40ACA951461}"/>
              </a:ext>
            </a:extLst>
          </p:cNvPr>
          <p:cNvSpPr/>
          <p:nvPr/>
        </p:nvSpPr>
        <p:spPr>
          <a:xfrm>
            <a:off x="9849273" y="5309391"/>
            <a:ext cx="1830950" cy="400110"/>
          </a:xfrm>
          <a:prstGeom prst="rect">
            <a:avLst/>
          </a:prstGeom>
          <a:noFill/>
        </p:spPr>
        <p:txBody>
          <a:bodyPr wrap="none" lIns="91440" tIns="45720" rIns="91440" bIns="45720">
            <a:spAutoFit/>
          </a:bodyPr>
          <a:lstStyle/>
          <a:p>
            <a:pPr algn="ctr"/>
            <a:r>
              <a:rPr lang="en-US" sz="2000" b="1" dirty="0">
                <a:solidFill>
                  <a:srgbClr val="235632"/>
                </a:solidFill>
                <a:latin typeface="Source Sans 3"/>
              </a:rPr>
              <a:t>Waleed Ahmed</a:t>
            </a:r>
          </a:p>
        </p:txBody>
      </p:sp>
      <p:sp>
        <p:nvSpPr>
          <p:cNvPr id="14" name="Rectangle 13">
            <a:extLst>
              <a:ext uri="{FF2B5EF4-FFF2-40B4-BE49-F238E27FC236}">
                <a16:creationId xmlns:a16="http://schemas.microsoft.com/office/drawing/2014/main" id="{C383E921-1F94-424B-B57A-E40DE4409CC0}"/>
              </a:ext>
            </a:extLst>
          </p:cNvPr>
          <p:cNvSpPr/>
          <p:nvPr/>
        </p:nvSpPr>
        <p:spPr>
          <a:xfrm>
            <a:off x="10636970" y="2554668"/>
            <a:ext cx="1338828" cy="400110"/>
          </a:xfrm>
          <a:prstGeom prst="rect">
            <a:avLst/>
          </a:prstGeom>
          <a:noFill/>
        </p:spPr>
        <p:txBody>
          <a:bodyPr wrap="none" lIns="91440" tIns="45720" rIns="91440" bIns="45720">
            <a:spAutoFit/>
          </a:bodyPr>
          <a:lstStyle/>
          <a:p>
            <a:pPr algn="ctr"/>
            <a:r>
              <a:rPr lang="en-US" sz="2000" b="1" dirty="0">
                <a:solidFill>
                  <a:srgbClr val="235632"/>
                </a:solidFill>
                <a:latin typeface="Source Sans 3"/>
              </a:rPr>
              <a:t>Yatin Yatin</a:t>
            </a:r>
          </a:p>
        </p:txBody>
      </p:sp>
    </p:spTree>
    <p:extLst>
      <p:ext uri="{BB962C8B-B14F-4D97-AF65-F5344CB8AC3E}">
        <p14:creationId xmlns:p14="http://schemas.microsoft.com/office/powerpoint/2010/main" val="3687857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EBEB-7331-0420-5B8A-27D6EEC4A1AC}"/>
              </a:ext>
            </a:extLst>
          </p:cNvPr>
          <p:cNvSpPr>
            <a:spLocks noGrp="1"/>
          </p:cNvSpPr>
          <p:nvPr>
            <p:ph type="title"/>
          </p:nvPr>
        </p:nvSpPr>
        <p:spPr>
          <a:xfrm>
            <a:off x="133114" y="331541"/>
            <a:ext cx="4893774" cy="2242761"/>
          </a:xfrm>
        </p:spPr>
        <p:txBody>
          <a:bodyPr>
            <a:noAutofit/>
          </a:bodyPr>
          <a:lstStyle/>
          <a:p>
            <a:r>
              <a:rPr lang="en-US" sz="5400" dirty="0">
                <a:solidFill>
                  <a:srgbClr val="1E4E79"/>
                </a:solidFill>
                <a:sym typeface="Arial"/>
              </a:rPr>
              <a:t>BAVARIA'S DAIRY POWER  HOUSE</a:t>
            </a:r>
            <a:br>
              <a:rPr lang="en-US" sz="5400" dirty="0">
                <a:solidFill>
                  <a:srgbClr val="1E4E79"/>
                </a:solidFill>
                <a:sym typeface="Arial"/>
              </a:rPr>
            </a:br>
            <a:r>
              <a:rPr lang="en-US" sz="3200" dirty="0">
                <a:solidFill>
                  <a:srgbClr val="1E4E79"/>
                </a:solidFill>
                <a:sym typeface="Arial"/>
              </a:rPr>
              <a:t>Business &amp; Market </a:t>
            </a:r>
          </a:p>
        </p:txBody>
      </p:sp>
      <p:pic>
        <p:nvPicPr>
          <p:cNvPr id="8" name="Picture Placeholder 7" descr="A close-up of two cartons of milk&#10;&#10;AI-generated content may be incorrect.">
            <a:extLst>
              <a:ext uri="{FF2B5EF4-FFF2-40B4-BE49-F238E27FC236}">
                <a16:creationId xmlns:a16="http://schemas.microsoft.com/office/drawing/2014/main" id="{4421BD31-0894-26B5-8841-57A7FD46244F}"/>
              </a:ext>
            </a:extLst>
          </p:cNvPr>
          <p:cNvPicPr>
            <a:picLocks noGrp="1" noChangeAspect="1"/>
          </p:cNvPicPr>
          <p:nvPr>
            <p:ph type="pic" idx="1"/>
          </p:nvPr>
        </p:nvPicPr>
        <p:blipFill>
          <a:blip r:embed="rId2"/>
          <a:srcRect l="12329" t="11744" r="8048" b="15125"/>
          <a:stretch>
            <a:fillRect/>
          </a:stretch>
        </p:blipFill>
        <p:spPr>
          <a:xfrm>
            <a:off x="4736370" y="197841"/>
            <a:ext cx="3611227" cy="336009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A container of yogurt&#10;&#10;AI-generated content may be incorrect.">
            <a:extLst>
              <a:ext uri="{FF2B5EF4-FFF2-40B4-BE49-F238E27FC236}">
                <a16:creationId xmlns:a16="http://schemas.microsoft.com/office/drawing/2014/main" id="{70877AF6-7110-6E96-A547-D35238F05F40}"/>
              </a:ext>
            </a:extLst>
          </p:cNvPr>
          <p:cNvPicPr>
            <a:picLocks noChangeAspect="1"/>
          </p:cNvPicPr>
          <p:nvPr/>
        </p:nvPicPr>
        <p:blipFill>
          <a:blip r:embed="rId3"/>
          <a:srcRect t="18909" r="-727" b="2909"/>
          <a:stretch>
            <a:fillRect/>
          </a:stretch>
        </p:blipFill>
        <p:spPr>
          <a:xfrm>
            <a:off x="8345261" y="197884"/>
            <a:ext cx="2158705" cy="1675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A blue wrapper of cheese">
            <a:extLst>
              <a:ext uri="{FF2B5EF4-FFF2-40B4-BE49-F238E27FC236}">
                <a16:creationId xmlns:a16="http://schemas.microsoft.com/office/drawing/2014/main" id="{12CF0BF9-6FEE-0121-DD19-32AA556991B3}"/>
              </a:ext>
            </a:extLst>
          </p:cNvPr>
          <p:cNvPicPr>
            <a:picLocks noChangeAspect="1"/>
          </p:cNvPicPr>
          <p:nvPr/>
        </p:nvPicPr>
        <p:blipFill>
          <a:blip r:embed="rId4"/>
          <a:stretch>
            <a:fillRect/>
          </a:stretch>
        </p:blipFill>
        <p:spPr>
          <a:xfrm>
            <a:off x="6950821" y="3883753"/>
            <a:ext cx="3319073" cy="2908042"/>
          </a:xfrm>
          <a:prstGeom prst="rect">
            <a:avLst/>
          </a:prstGeom>
          <a:ln>
            <a:noFill/>
          </a:ln>
          <a:effectLst>
            <a:softEdge rad="112500"/>
          </a:effectLst>
        </p:spPr>
      </p:pic>
      <p:pic>
        <p:nvPicPr>
          <p:cNvPr id="12" name="Picture 11" descr="A bottle of beer in front of a snowy mountain&#10;&#10;AI-generated content may be incorrect.">
            <a:extLst>
              <a:ext uri="{FF2B5EF4-FFF2-40B4-BE49-F238E27FC236}">
                <a16:creationId xmlns:a16="http://schemas.microsoft.com/office/drawing/2014/main" id="{ADE49B8E-4375-F50C-2B51-0CBBEC27D276}"/>
              </a:ext>
            </a:extLst>
          </p:cNvPr>
          <p:cNvPicPr>
            <a:picLocks noChangeAspect="1"/>
          </p:cNvPicPr>
          <p:nvPr/>
        </p:nvPicPr>
        <p:blipFill>
          <a:blip r:embed="rId5"/>
          <a:srcRect l="5112" t="-170" r="48803" b="-333"/>
          <a:stretch>
            <a:fillRect/>
          </a:stretch>
        </p:blipFill>
        <p:spPr>
          <a:xfrm>
            <a:off x="9875644" y="1994737"/>
            <a:ext cx="1518433" cy="15603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descr="A cow with ear tags behind a fence&#10;&#10;AI-generated content may be incorrect.">
            <a:extLst>
              <a:ext uri="{FF2B5EF4-FFF2-40B4-BE49-F238E27FC236}">
                <a16:creationId xmlns:a16="http://schemas.microsoft.com/office/drawing/2014/main" id="{6A4A7625-72AE-AD74-5542-B6AC2EDDE4BD}"/>
              </a:ext>
            </a:extLst>
          </p:cNvPr>
          <p:cNvPicPr>
            <a:picLocks noChangeAspect="1"/>
          </p:cNvPicPr>
          <p:nvPr/>
        </p:nvPicPr>
        <p:blipFill>
          <a:blip r:embed="rId6"/>
          <a:stretch>
            <a:fillRect/>
          </a:stretch>
        </p:blipFill>
        <p:spPr>
          <a:xfrm>
            <a:off x="775639" y="4009746"/>
            <a:ext cx="4544721" cy="2655904"/>
          </a:xfrm>
          <a:prstGeom prst="rect">
            <a:avLst/>
          </a:prstGeom>
          <a:ln>
            <a:noFill/>
          </a:ln>
          <a:effectLst>
            <a:softEdge rad="112500"/>
          </a:effectLst>
        </p:spPr>
      </p:pic>
    </p:spTree>
    <p:extLst>
      <p:ext uri="{BB962C8B-B14F-4D97-AF65-F5344CB8AC3E}">
        <p14:creationId xmlns:p14="http://schemas.microsoft.com/office/powerpoint/2010/main" val="1045180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E6362-2951-4BB1-F79D-6FEDAD515CFD}"/>
              </a:ext>
            </a:extLst>
          </p:cNvPr>
          <p:cNvSpPr>
            <a:spLocks noGrp="1"/>
          </p:cNvSpPr>
          <p:nvPr>
            <p:ph type="title"/>
          </p:nvPr>
        </p:nvSpPr>
        <p:spPr>
          <a:xfrm>
            <a:off x="612648" y="548640"/>
            <a:ext cx="10945037" cy="923289"/>
          </a:xfrm>
          <a:noFill/>
          <a:ln>
            <a:noFill/>
          </a:ln>
        </p:spPr>
        <p:txBody>
          <a:bodyPr spcFirstLastPara="1" wrap="square" lIns="91425" tIns="45700" rIns="91425" bIns="45700" anchor="t" anchorCtr="0">
            <a:spAutoFit/>
          </a:bodyPr>
          <a:lstStyle/>
          <a:p>
            <a:pPr>
              <a:lnSpc>
                <a:spcPct val="100000"/>
              </a:lnSpc>
              <a:buClr>
                <a:srgbClr val="000000"/>
              </a:buClr>
              <a:buFont typeface="Arial"/>
            </a:pPr>
            <a:r>
              <a:rPr lang="en-US" sz="5400" dirty="0">
                <a:solidFill>
                  <a:srgbClr val="1E4E79"/>
                </a:solidFill>
                <a:sym typeface="Arial"/>
              </a:rPr>
              <a:t>Bavarian Dairy Economy. </a:t>
            </a:r>
          </a:p>
        </p:txBody>
      </p:sp>
      <p:graphicFrame>
        <p:nvGraphicFramePr>
          <p:cNvPr id="7" name="Content Placeholder 2">
            <a:extLst>
              <a:ext uri="{FF2B5EF4-FFF2-40B4-BE49-F238E27FC236}">
                <a16:creationId xmlns:a16="http://schemas.microsoft.com/office/drawing/2014/main" id="{94075A24-E4F5-7121-6F24-96A53B400D67}"/>
              </a:ext>
            </a:extLst>
          </p:cNvPr>
          <p:cNvGraphicFramePr>
            <a:graphicFrameLocks noGrp="1"/>
          </p:cNvGraphicFramePr>
          <p:nvPr>
            <p:ph idx="1"/>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9090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9DC52-E91F-82EE-2217-EC3A41DB436B}"/>
              </a:ext>
            </a:extLst>
          </p:cNvPr>
          <p:cNvSpPr>
            <a:spLocks noGrp="1"/>
          </p:cNvSpPr>
          <p:nvPr>
            <p:ph type="title"/>
          </p:nvPr>
        </p:nvSpPr>
        <p:spPr>
          <a:xfrm>
            <a:off x="612648" y="892305"/>
            <a:ext cx="6035040" cy="1529932"/>
          </a:xfrm>
        </p:spPr>
        <p:txBody>
          <a:bodyPr anchor="b">
            <a:noAutofit/>
          </a:bodyPr>
          <a:lstStyle/>
          <a:p>
            <a:r>
              <a:rPr lang="en-US" sz="5400" dirty="0">
                <a:solidFill>
                  <a:srgbClr val="1E4E79"/>
                </a:solidFill>
              </a:rPr>
              <a:t>MARKET DRIVERS: The forces reshaping Bavarian dairy.</a:t>
            </a:r>
          </a:p>
        </p:txBody>
      </p:sp>
      <p:pic>
        <p:nvPicPr>
          <p:cNvPr id="4" name="Picture 3" descr="A diagram of milk bottles&#10;&#10;AI-generated content may be incorrect.">
            <a:extLst>
              <a:ext uri="{FF2B5EF4-FFF2-40B4-BE49-F238E27FC236}">
                <a16:creationId xmlns:a16="http://schemas.microsoft.com/office/drawing/2014/main" id="{C7206E2A-507C-1526-48EB-F0F71FB07965}"/>
              </a:ext>
            </a:extLst>
          </p:cNvPr>
          <p:cNvPicPr>
            <a:picLocks noChangeAspect="1"/>
          </p:cNvPicPr>
          <p:nvPr/>
        </p:nvPicPr>
        <p:blipFill>
          <a:blip r:embed="rId2"/>
          <a:srcRect b="5543"/>
          <a:stretch>
            <a:fillRect/>
          </a:stretch>
        </p:blipFill>
        <p:spPr>
          <a:xfrm>
            <a:off x="7345680" y="10"/>
            <a:ext cx="4846320" cy="6857990"/>
          </a:xfrm>
          <a:prstGeom prst="rect">
            <a:avLst/>
          </a:prstGeom>
        </p:spPr>
      </p:pic>
      <p:graphicFrame>
        <p:nvGraphicFramePr>
          <p:cNvPr id="11" name="Content Placeholder 2">
            <a:extLst>
              <a:ext uri="{FF2B5EF4-FFF2-40B4-BE49-F238E27FC236}">
                <a16:creationId xmlns:a16="http://schemas.microsoft.com/office/drawing/2014/main" id="{301EC1BE-C1F8-3D1D-E2E7-00816ADFC6FB}"/>
              </a:ext>
            </a:extLst>
          </p:cNvPr>
          <p:cNvGraphicFramePr>
            <a:graphicFrameLocks noGrp="1"/>
          </p:cNvGraphicFramePr>
          <p:nvPr>
            <p:ph idx="1"/>
          </p:nvPr>
        </p:nvGraphicFramePr>
        <p:xfrm>
          <a:off x="612648" y="2212848"/>
          <a:ext cx="5862396" cy="4096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609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3C0F-15DC-7AA4-77AB-6A1701EBED60}"/>
              </a:ext>
            </a:extLst>
          </p:cNvPr>
          <p:cNvSpPr>
            <a:spLocks noGrp="1"/>
          </p:cNvSpPr>
          <p:nvPr>
            <p:ph type="title"/>
          </p:nvPr>
        </p:nvSpPr>
        <p:spPr>
          <a:xfrm>
            <a:off x="233716" y="170398"/>
            <a:ext cx="9160475" cy="1754286"/>
          </a:xfrm>
          <a:noFill/>
          <a:ln>
            <a:noFill/>
          </a:ln>
        </p:spPr>
        <p:txBody>
          <a:bodyPr spcFirstLastPara="1" wrap="square" lIns="91425" tIns="45700" rIns="91425" bIns="45700" anchor="t" anchorCtr="0">
            <a:spAutoFit/>
          </a:bodyPr>
          <a:lstStyle/>
          <a:p>
            <a:pPr>
              <a:lnSpc>
                <a:spcPct val="100000"/>
              </a:lnSpc>
              <a:buClr>
                <a:srgbClr val="000000"/>
              </a:buClr>
              <a:buFont typeface="Arial"/>
            </a:pPr>
            <a:r>
              <a:rPr lang="en-US" sz="5400" dirty="0">
                <a:solidFill>
                  <a:srgbClr val="1E4E79"/>
                </a:solidFill>
              </a:rPr>
              <a:t>Value Chain Analysis:</a:t>
            </a:r>
            <a:br>
              <a:rPr lang="en-US" sz="5400" dirty="0">
                <a:solidFill>
                  <a:srgbClr val="1E4E79"/>
                </a:solidFill>
              </a:rPr>
            </a:br>
            <a:r>
              <a:rPr lang="en-US" sz="5400" dirty="0">
                <a:solidFill>
                  <a:srgbClr val="1E4E79"/>
                </a:solidFill>
              </a:rPr>
              <a:t> Alpine Pasture To Global Shelf</a:t>
            </a:r>
          </a:p>
        </p:txBody>
      </p:sp>
      <p:graphicFrame>
        <p:nvGraphicFramePr>
          <p:cNvPr id="14" name="Content Placeholder 2">
            <a:extLst>
              <a:ext uri="{FF2B5EF4-FFF2-40B4-BE49-F238E27FC236}">
                <a16:creationId xmlns:a16="http://schemas.microsoft.com/office/drawing/2014/main" id="{1BB55993-1D12-DAA7-70F9-E51E2A8D5A0E}"/>
              </a:ext>
            </a:extLst>
          </p:cNvPr>
          <p:cNvGraphicFramePr>
            <a:graphicFrameLocks noGrp="1"/>
          </p:cNvGraphicFramePr>
          <p:nvPr>
            <p:ph idx="1"/>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2171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B31FC-F6DB-F14A-F018-CF1272BFBBD0}"/>
              </a:ext>
            </a:extLst>
          </p:cNvPr>
          <p:cNvSpPr>
            <a:spLocks noGrp="1"/>
          </p:cNvSpPr>
          <p:nvPr>
            <p:ph type="title"/>
          </p:nvPr>
        </p:nvSpPr>
        <p:spPr>
          <a:xfrm>
            <a:off x="670045" y="2973195"/>
            <a:ext cx="3509383" cy="3268933"/>
          </a:xfrm>
        </p:spPr>
        <p:txBody>
          <a:bodyPr vert="horz" lIns="91440" tIns="45720" rIns="91440" bIns="45720" rtlCol="0" anchor="b">
            <a:normAutofit fontScale="90000"/>
          </a:bodyPr>
          <a:lstStyle/>
          <a:p>
            <a:pPr>
              <a:lnSpc>
                <a:spcPct val="100000"/>
              </a:lnSpc>
              <a:spcBef>
                <a:spcPts val="0"/>
              </a:spcBef>
            </a:pPr>
            <a:r>
              <a:rPr lang="en-US" dirty="0">
                <a:solidFill>
                  <a:srgbClr val="1E4E79"/>
                </a:solidFill>
              </a:rPr>
              <a:t>ANALYSING PROFIT DISTRIBUTION: </a:t>
            </a:r>
            <a:r>
              <a:rPr lang="en-US" sz="3600" dirty="0">
                <a:solidFill>
                  <a:srgbClr val="1E4E79"/>
                </a:solidFill>
              </a:rPr>
              <a:t>Marketing Margins</a:t>
            </a:r>
            <a:br>
              <a:rPr lang="en-US" sz="6000" dirty="0">
                <a:solidFill>
                  <a:srgbClr val="1E4E79"/>
                </a:solidFill>
              </a:rPr>
            </a:br>
            <a:br>
              <a:rPr lang="en-US" sz="6000" dirty="0">
                <a:solidFill>
                  <a:srgbClr val="1E4E79"/>
                </a:solidFill>
              </a:rPr>
            </a:br>
            <a:r>
              <a:rPr lang="en-US" sz="1600" b="0" dirty="0"/>
              <a:t>Raw milk price is set by global commodity markets. The Marketing Margin (Retail Price –Farm price- Costs) highlights that value is heavily captured by processing and retail activities, with liquid milk often used as a retail 'loss leader'</a:t>
            </a:r>
            <a:br>
              <a:rPr lang="en-US" sz="1600" b="0" dirty="0"/>
            </a:br>
            <a:br>
              <a:rPr lang="en-US" sz="1600" b="0" dirty="0"/>
            </a:br>
            <a:r>
              <a:rPr lang="en-US" sz="1600" b="0" dirty="0">
                <a:ea typeface="+mj-lt"/>
                <a:cs typeface="+mj-lt"/>
              </a:rPr>
              <a:t>Source: AMI ( </a:t>
            </a:r>
            <a:r>
              <a:rPr lang="en-US" sz="1600" b="0" dirty="0" err="1">
                <a:ea typeface="+mj-lt"/>
                <a:cs typeface="+mj-lt"/>
              </a:rPr>
              <a:t>Agrarmarkt</a:t>
            </a:r>
            <a:r>
              <a:rPr lang="en-US" sz="1600" b="0" dirty="0">
                <a:ea typeface="+mj-lt"/>
                <a:cs typeface="+mj-lt"/>
              </a:rPr>
              <a:t>  </a:t>
            </a:r>
            <a:r>
              <a:rPr lang="en-US" sz="1600" b="0" dirty="0" err="1">
                <a:ea typeface="+mj-lt"/>
                <a:cs typeface="+mj-lt"/>
              </a:rPr>
              <a:t>Informations</a:t>
            </a:r>
            <a:r>
              <a:rPr lang="en-US" sz="1600" b="0" dirty="0">
                <a:ea typeface="+mj-lt"/>
                <a:cs typeface="+mj-lt"/>
              </a:rPr>
              <a:t> -Gesellschaft), European Milk Board (For cost/price discussions), Academic Literature on German Retail Concentration.</a:t>
            </a:r>
            <a:endParaRPr lang="en-US" sz="1600" b="0" dirty="0"/>
          </a:p>
          <a:p>
            <a:endParaRPr lang="en-US" sz="1600" dirty="0"/>
          </a:p>
        </p:txBody>
      </p:sp>
      <p:pic>
        <p:nvPicPr>
          <p:cNvPr id="3" name="Picture 2">
            <a:extLst>
              <a:ext uri="{FF2B5EF4-FFF2-40B4-BE49-F238E27FC236}">
                <a16:creationId xmlns:a16="http://schemas.microsoft.com/office/drawing/2014/main" id="{3EA846DD-08D5-03D7-85B6-8A771CFA35AD}"/>
              </a:ext>
            </a:extLst>
          </p:cNvPr>
          <p:cNvPicPr>
            <a:picLocks noChangeAspect="1"/>
          </p:cNvPicPr>
          <p:nvPr/>
        </p:nvPicPr>
        <p:blipFill>
          <a:blip r:embed="rId2"/>
          <a:srcRect t="3459" r="-2" b="3457"/>
          <a:stretch>
            <a:fillRect/>
          </a:stretch>
        </p:blipFill>
        <p:spPr>
          <a:xfrm>
            <a:off x="4824248" y="1"/>
            <a:ext cx="7367752" cy="6858000"/>
          </a:xfrm>
          <a:prstGeom prst="rect">
            <a:avLst/>
          </a:prstGeom>
        </p:spPr>
      </p:pic>
    </p:spTree>
    <p:extLst>
      <p:ext uri="{BB962C8B-B14F-4D97-AF65-F5344CB8AC3E}">
        <p14:creationId xmlns:p14="http://schemas.microsoft.com/office/powerpoint/2010/main" val="3001996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7"/>
          <p:cNvSpPr/>
          <p:nvPr/>
        </p:nvSpPr>
        <p:spPr>
          <a:xfrm>
            <a:off x="851741" y="258001"/>
            <a:ext cx="594720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cap="none">
                <a:solidFill>
                  <a:srgbClr val="1E4E79"/>
                </a:solidFill>
                <a:latin typeface="Calibri"/>
                <a:ea typeface="Calibri"/>
                <a:cs typeface="Calibri"/>
                <a:sym typeface="Calibri"/>
              </a:rPr>
              <a:t>Precision Dairy Farm</a:t>
            </a:r>
            <a:endParaRPr/>
          </a:p>
        </p:txBody>
      </p:sp>
      <p:pic>
        <p:nvPicPr>
          <p:cNvPr id="198" name="Google Shape;198;p47"/>
          <p:cNvPicPr preferRelativeResize="0"/>
          <p:nvPr/>
        </p:nvPicPr>
        <p:blipFill rotWithShape="1">
          <a:blip r:embed="rId3">
            <a:alphaModFix/>
          </a:blip>
          <a:srcRect/>
          <a:stretch/>
        </p:blipFill>
        <p:spPr>
          <a:xfrm>
            <a:off x="1232933" y="1445127"/>
            <a:ext cx="8686800" cy="4927098"/>
          </a:xfrm>
          <a:prstGeom prst="rect">
            <a:avLst/>
          </a:prstGeom>
          <a:noFill/>
          <a:ln>
            <a:noFill/>
          </a:ln>
        </p:spPr>
      </p:pic>
      <p:sp>
        <p:nvSpPr>
          <p:cNvPr id="199" name="Google Shape;199;p47"/>
          <p:cNvSpPr txBox="1"/>
          <p:nvPr/>
        </p:nvSpPr>
        <p:spPr>
          <a:xfrm>
            <a:off x="4829174" y="6477000"/>
            <a:ext cx="53244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Source: https://www.purdue.edu/</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48"/>
          <p:cNvPicPr preferRelativeResize="0"/>
          <p:nvPr/>
        </p:nvPicPr>
        <p:blipFill rotWithShape="1">
          <a:blip r:embed="rId3">
            <a:alphaModFix/>
          </a:blip>
          <a:srcRect/>
          <a:stretch/>
        </p:blipFill>
        <p:spPr>
          <a:xfrm>
            <a:off x="423863" y="1208564"/>
            <a:ext cx="9606258" cy="5406548"/>
          </a:xfrm>
          <a:prstGeom prst="rect">
            <a:avLst/>
          </a:prstGeom>
          <a:noFill/>
          <a:ln>
            <a:noFill/>
          </a:ln>
        </p:spPr>
      </p:pic>
      <p:sp>
        <p:nvSpPr>
          <p:cNvPr id="205" name="Google Shape;205;p48"/>
          <p:cNvSpPr/>
          <p:nvPr/>
        </p:nvSpPr>
        <p:spPr>
          <a:xfrm>
            <a:off x="593530" y="285234"/>
            <a:ext cx="7891281" cy="92328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cap="none" dirty="0">
                <a:solidFill>
                  <a:srgbClr val="1E4E79"/>
                </a:solidFill>
                <a:latin typeface="Calibri"/>
                <a:ea typeface="Calibri"/>
                <a:cs typeface="Calibri"/>
                <a:sym typeface="Calibri"/>
              </a:rPr>
              <a:t>Technology Landscape</a:t>
            </a:r>
            <a:endParaRPr dirty="0"/>
          </a:p>
        </p:txBody>
      </p:sp>
      <p:pic>
        <p:nvPicPr>
          <p:cNvPr id="206" name="Google Shape;206;p48"/>
          <p:cNvPicPr preferRelativeResize="0"/>
          <p:nvPr/>
        </p:nvPicPr>
        <p:blipFill rotWithShape="1">
          <a:blip r:embed="rId4">
            <a:alphaModFix/>
          </a:blip>
          <a:srcRect/>
          <a:stretch/>
        </p:blipFill>
        <p:spPr>
          <a:xfrm>
            <a:off x="1586129" y="1625682"/>
            <a:ext cx="2121062" cy="1024414"/>
          </a:xfrm>
          <a:prstGeom prst="rect">
            <a:avLst/>
          </a:prstGeom>
          <a:noFill/>
          <a:ln>
            <a:noFill/>
          </a:ln>
        </p:spPr>
      </p:pic>
      <p:pic>
        <p:nvPicPr>
          <p:cNvPr id="207" name="Google Shape;207;p48"/>
          <p:cNvPicPr preferRelativeResize="0"/>
          <p:nvPr/>
        </p:nvPicPr>
        <p:blipFill rotWithShape="1">
          <a:blip r:embed="rId5">
            <a:alphaModFix/>
          </a:blip>
          <a:srcRect/>
          <a:stretch/>
        </p:blipFill>
        <p:spPr>
          <a:xfrm>
            <a:off x="9930171" y="1887148"/>
            <a:ext cx="2381582" cy="2381582"/>
          </a:xfrm>
          <a:prstGeom prst="rect">
            <a:avLst/>
          </a:prstGeom>
          <a:noFill/>
          <a:ln>
            <a:noFill/>
          </a:ln>
        </p:spPr>
      </p:pic>
      <p:pic>
        <p:nvPicPr>
          <p:cNvPr id="208" name="Google Shape;208;p48"/>
          <p:cNvPicPr preferRelativeResize="0"/>
          <p:nvPr/>
        </p:nvPicPr>
        <p:blipFill rotWithShape="1">
          <a:blip r:embed="rId6">
            <a:alphaModFix/>
          </a:blip>
          <a:srcRect/>
          <a:stretch/>
        </p:blipFill>
        <p:spPr>
          <a:xfrm>
            <a:off x="1796284" y="5116041"/>
            <a:ext cx="6874104" cy="1163966"/>
          </a:xfrm>
          <a:prstGeom prst="rect">
            <a:avLst/>
          </a:prstGeom>
          <a:noFill/>
          <a:ln>
            <a:noFill/>
          </a:ln>
        </p:spPr>
      </p:pic>
      <p:pic>
        <p:nvPicPr>
          <p:cNvPr id="209" name="Google Shape;209;p48"/>
          <p:cNvPicPr preferRelativeResize="0"/>
          <p:nvPr/>
        </p:nvPicPr>
        <p:blipFill rotWithShape="1">
          <a:blip r:embed="rId7">
            <a:alphaModFix/>
          </a:blip>
          <a:srcRect/>
          <a:stretch/>
        </p:blipFill>
        <p:spPr>
          <a:xfrm>
            <a:off x="6363749" y="2368427"/>
            <a:ext cx="2121062" cy="2248192"/>
          </a:xfrm>
          <a:prstGeom prst="rect">
            <a:avLst/>
          </a:prstGeom>
          <a:noFill/>
          <a:ln>
            <a:noFill/>
          </a:ln>
        </p:spPr>
      </p:pic>
      <p:pic>
        <p:nvPicPr>
          <p:cNvPr id="210" name="Google Shape;210;p48"/>
          <p:cNvPicPr preferRelativeResize="0"/>
          <p:nvPr/>
        </p:nvPicPr>
        <p:blipFill rotWithShape="1">
          <a:blip r:embed="rId8">
            <a:alphaModFix/>
          </a:blip>
          <a:srcRect/>
          <a:stretch/>
        </p:blipFill>
        <p:spPr>
          <a:xfrm>
            <a:off x="765864" y="2833512"/>
            <a:ext cx="1272668" cy="1272668"/>
          </a:xfrm>
          <a:prstGeom prst="rect">
            <a:avLst/>
          </a:prstGeom>
          <a:noFill/>
          <a:ln>
            <a:noFill/>
          </a:ln>
        </p:spPr>
      </p:pic>
      <p:sp>
        <p:nvSpPr>
          <p:cNvPr id="211" name="Google Shape;211;p48"/>
          <p:cNvSpPr/>
          <p:nvPr/>
        </p:nvSpPr>
        <p:spPr>
          <a:xfrm>
            <a:off x="593529" y="4106181"/>
            <a:ext cx="2297155" cy="1624948"/>
          </a:xfrm>
          <a:prstGeom prst="cloud">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Farm-management platforms</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48"/>
          <p:cNvSpPr/>
          <p:nvPr/>
        </p:nvSpPr>
        <p:spPr>
          <a:xfrm>
            <a:off x="8660557" y="666751"/>
            <a:ext cx="3175264" cy="1630444"/>
          </a:xfrm>
          <a:prstGeom prst="wedgeEllipseCallout">
            <a:avLst>
              <a:gd name="adj1" fmla="val -20833"/>
              <a:gd name="adj2" fmla="val 625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Digital Farming</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Energy Management</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AI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pSp>
        <p:nvGrpSpPr>
          <p:cNvPr id="217" name="Google Shape;217;p9"/>
          <p:cNvGrpSpPr/>
          <p:nvPr/>
        </p:nvGrpSpPr>
        <p:grpSpPr>
          <a:xfrm>
            <a:off x="2037493" y="2067688"/>
            <a:ext cx="8117012" cy="2722621"/>
            <a:chOff x="5493" y="1348022"/>
            <a:chExt cx="8117012" cy="2722621"/>
          </a:xfrm>
        </p:grpSpPr>
        <p:sp>
          <p:nvSpPr>
            <p:cNvPr id="218" name="Google Shape;218;p9"/>
            <p:cNvSpPr/>
            <p:nvPr/>
          </p:nvSpPr>
          <p:spPr>
            <a:xfrm>
              <a:off x="5493" y="1348022"/>
              <a:ext cx="2372728" cy="1771191"/>
            </a:xfrm>
            <a:prstGeom prst="round2SameRect">
              <a:avLst>
                <a:gd name="adj1" fmla="val 8000"/>
                <a:gd name="adj2" fmla="val 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txBox="1"/>
            <p:nvPr/>
          </p:nvSpPr>
          <p:spPr>
            <a:xfrm>
              <a:off x="46994" y="1389523"/>
              <a:ext cx="2289726" cy="1729690"/>
            </a:xfrm>
            <a:prstGeom prst="rect">
              <a:avLst/>
            </a:prstGeom>
            <a:noFill/>
            <a:ln>
              <a:noFill/>
            </a:ln>
          </p:spPr>
          <p:txBody>
            <a:bodyPr spcFirstLastPara="1" wrap="square" lIns="25400" tIns="76200" rIns="25400" bIns="25400" anchor="t" anchorCtr="0">
              <a:noAutofit/>
            </a:bodyPr>
            <a:lstStyle/>
            <a:p>
              <a:pPr marL="228600" marR="0" lvl="1" indent="-228600" algn="l" rtl="0">
                <a:lnSpc>
                  <a:spcPct val="90000"/>
                </a:lnSpc>
                <a:spcBef>
                  <a:spcPts val="0"/>
                </a:spcBef>
                <a:spcAft>
                  <a:spcPts val="0"/>
                </a:spcAft>
                <a:buClr>
                  <a:schemeClr val="dk1"/>
                </a:buClr>
                <a:buSzPts val="2000"/>
                <a:buFont typeface="Calibri"/>
                <a:buChar char="•"/>
              </a:pPr>
              <a:r>
                <a:rPr lang="en-US" sz="2000" b="0" i="0" u="none" strike="noStrike" cap="none" dirty="0">
                  <a:solidFill>
                    <a:schemeClr val="dk1"/>
                  </a:solidFill>
                  <a:latin typeface="Calibri"/>
                  <a:ea typeface="Calibri"/>
                  <a:cs typeface="Calibri"/>
                  <a:sym typeface="Calibri"/>
                </a:rPr>
                <a:t>Pedometer collars</a:t>
              </a:r>
              <a:endParaRPr dirty="0"/>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dirty="0">
                  <a:solidFill>
                    <a:schemeClr val="dk1"/>
                  </a:solidFill>
                  <a:latin typeface="Calibri"/>
                  <a:ea typeface="Calibri"/>
                  <a:cs typeface="Calibri"/>
                  <a:sym typeface="Calibri"/>
                </a:rPr>
                <a:t>Rumination sensors</a:t>
              </a:r>
              <a:endParaRPr dirty="0"/>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dirty="0">
                  <a:solidFill>
                    <a:schemeClr val="dk1"/>
                  </a:solidFill>
                  <a:latin typeface="Calibri"/>
                  <a:ea typeface="Calibri"/>
                  <a:cs typeface="Calibri"/>
                  <a:sym typeface="Calibri"/>
                </a:rPr>
                <a:t>Ear tags</a:t>
              </a:r>
              <a:endParaRPr dirty="0"/>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dirty="0">
                  <a:solidFill>
                    <a:schemeClr val="dk1"/>
                  </a:solidFill>
                  <a:latin typeface="Calibri"/>
                  <a:ea typeface="Calibri"/>
                  <a:cs typeface="Calibri"/>
                  <a:sym typeface="Calibri"/>
                </a:rPr>
                <a:t>Location Tags</a:t>
              </a:r>
              <a:endParaRPr dirty="0"/>
            </a:p>
          </p:txBody>
        </p:sp>
        <p:sp>
          <p:nvSpPr>
            <p:cNvPr id="220" name="Google Shape;220;p9"/>
            <p:cNvSpPr/>
            <p:nvPr/>
          </p:nvSpPr>
          <p:spPr>
            <a:xfrm>
              <a:off x="5493" y="3119214"/>
              <a:ext cx="2372728" cy="761612"/>
            </a:xfrm>
            <a:prstGeom prst="rect">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txBox="1"/>
            <p:nvPr/>
          </p:nvSpPr>
          <p:spPr>
            <a:xfrm>
              <a:off x="5493" y="3119214"/>
              <a:ext cx="1670935" cy="761612"/>
            </a:xfrm>
            <a:prstGeom prst="rect">
              <a:avLst/>
            </a:prstGeom>
            <a:noFill/>
            <a:ln>
              <a:noFill/>
            </a:ln>
          </p:spPr>
          <p:txBody>
            <a:bodyPr spcFirstLastPara="1" wrap="square" lIns="87625" tIns="0" rIns="29200" bIns="0" anchor="ctr" anchorCtr="0">
              <a:noAutofit/>
            </a:bodyPr>
            <a:lstStyle/>
            <a:p>
              <a:pPr marL="0" marR="0" lvl="0" indent="0" algn="l" rtl="0">
                <a:lnSpc>
                  <a:spcPct val="90000"/>
                </a:lnSpc>
                <a:spcBef>
                  <a:spcPts val="0"/>
                </a:spcBef>
                <a:spcAft>
                  <a:spcPts val="0"/>
                </a:spcAft>
                <a:buClr>
                  <a:schemeClr val="lt1"/>
                </a:buClr>
                <a:buSzPts val="2300"/>
                <a:buFont typeface="Calibri"/>
                <a:buNone/>
              </a:pPr>
              <a:r>
                <a:rPr lang="en-US" sz="2300">
                  <a:solidFill>
                    <a:schemeClr val="lt1"/>
                  </a:solidFill>
                  <a:latin typeface="Calibri"/>
                  <a:ea typeface="Calibri"/>
                  <a:cs typeface="Calibri"/>
                  <a:sym typeface="Calibri"/>
                </a:rPr>
                <a:t>Cattle Monitoring</a:t>
              </a:r>
              <a:endParaRPr/>
            </a:p>
          </p:txBody>
        </p:sp>
        <p:sp>
          <p:nvSpPr>
            <p:cNvPr id="222" name="Google Shape;222;p9"/>
            <p:cNvSpPr/>
            <p:nvPr/>
          </p:nvSpPr>
          <p:spPr>
            <a:xfrm>
              <a:off x="1743549" y="3240189"/>
              <a:ext cx="830454" cy="830454"/>
            </a:xfrm>
            <a:prstGeom prst="ellipse">
              <a:avLst/>
            </a:prstGeom>
            <a:blipFill rotWithShape="1">
              <a:blip r:embed="rId3">
                <a:alphaModFix/>
              </a:blip>
              <a:stretch>
                <a:fillRect l="-24998" r="-24998"/>
              </a:stretch>
            </a:blipFill>
            <a:ln w="12700"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2779744" y="1348022"/>
              <a:ext cx="2372728" cy="1771191"/>
            </a:xfrm>
            <a:prstGeom prst="round2SameRect">
              <a:avLst>
                <a:gd name="adj1" fmla="val 8000"/>
                <a:gd name="adj2" fmla="val 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txBox="1"/>
            <p:nvPr/>
          </p:nvSpPr>
          <p:spPr>
            <a:xfrm>
              <a:off x="2821245" y="1389523"/>
              <a:ext cx="2289726" cy="1729690"/>
            </a:xfrm>
            <a:prstGeom prst="rect">
              <a:avLst/>
            </a:prstGeom>
            <a:noFill/>
            <a:ln>
              <a:noFill/>
            </a:ln>
          </p:spPr>
          <p:txBody>
            <a:bodyPr spcFirstLastPara="1" wrap="square" lIns="25400" tIns="76200" rIns="25400" bIns="25400" anchor="t" anchorCtr="0">
              <a:noAutofit/>
            </a:bodyPr>
            <a:lstStyle/>
            <a:p>
              <a:pPr marL="228600" marR="0" lvl="1" indent="-228600" algn="l" rtl="0">
                <a:lnSpc>
                  <a:spcPct val="90000"/>
                </a:lnSpc>
                <a:spcBef>
                  <a:spcPts val="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Milking Robots</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Milk Analyzer</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Milk Tank Sensor</a:t>
              </a:r>
              <a:endParaRPr/>
            </a:p>
          </p:txBody>
        </p:sp>
        <p:sp>
          <p:nvSpPr>
            <p:cNvPr id="225" name="Google Shape;225;p9"/>
            <p:cNvSpPr/>
            <p:nvPr/>
          </p:nvSpPr>
          <p:spPr>
            <a:xfrm>
              <a:off x="2779744" y="3119214"/>
              <a:ext cx="2372728" cy="761612"/>
            </a:xfrm>
            <a:prstGeom prst="rect">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txBox="1"/>
            <p:nvPr/>
          </p:nvSpPr>
          <p:spPr>
            <a:xfrm>
              <a:off x="2779744" y="3119214"/>
              <a:ext cx="1670935" cy="761612"/>
            </a:xfrm>
            <a:prstGeom prst="rect">
              <a:avLst/>
            </a:prstGeom>
            <a:noFill/>
            <a:ln>
              <a:noFill/>
            </a:ln>
          </p:spPr>
          <p:txBody>
            <a:bodyPr spcFirstLastPara="1" wrap="square" lIns="87625" tIns="0" rIns="29200" bIns="0" anchor="ctr" anchorCtr="0">
              <a:noAutofit/>
            </a:bodyPr>
            <a:lstStyle/>
            <a:p>
              <a:pPr marL="0" marR="0" lvl="0" indent="0" algn="l" rtl="0">
                <a:lnSpc>
                  <a:spcPct val="90000"/>
                </a:lnSpc>
                <a:spcBef>
                  <a:spcPts val="0"/>
                </a:spcBef>
                <a:spcAft>
                  <a:spcPts val="0"/>
                </a:spcAft>
                <a:buClr>
                  <a:schemeClr val="lt1"/>
                </a:buClr>
                <a:buSzPts val="2300"/>
                <a:buFont typeface="Calibri"/>
                <a:buNone/>
              </a:pPr>
              <a:r>
                <a:rPr lang="en-US" sz="2300">
                  <a:solidFill>
                    <a:schemeClr val="lt1"/>
                  </a:solidFill>
                  <a:latin typeface="Calibri"/>
                  <a:ea typeface="Calibri"/>
                  <a:cs typeface="Calibri"/>
                  <a:sym typeface="Calibri"/>
                </a:rPr>
                <a:t>Milk Production</a:t>
              </a:r>
              <a:endParaRPr/>
            </a:p>
          </p:txBody>
        </p:sp>
        <p:sp>
          <p:nvSpPr>
            <p:cNvPr id="227" name="Google Shape;227;p9"/>
            <p:cNvSpPr/>
            <p:nvPr/>
          </p:nvSpPr>
          <p:spPr>
            <a:xfrm>
              <a:off x="4517800" y="3240189"/>
              <a:ext cx="830454" cy="830454"/>
            </a:xfrm>
            <a:prstGeom prst="ellipse">
              <a:avLst/>
            </a:prstGeom>
            <a:blipFill rotWithShape="1">
              <a:blip r:embed="rId4">
                <a:alphaModFix/>
              </a:blip>
              <a:stretch>
                <a:fillRect l="-44999" r="-44999"/>
              </a:stretch>
            </a:blipFill>
            <a:ln w="12700"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5553995" y="1348022"/>
              <a:ext cx="2372728" cy="1771191"/>
            </a:xfrm>
            <a:prstGeom prst="round2SameRect">
              <a:avLst>
                <a:gd name="adj1" fmla="val 8000"/>
                <a:gd name="adj2" fmla="val 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txBox="1"/>
            <p:nvPr/>
          </p:nvSpPr>
          <p:spPr>
            <a:xfrm>
              <a:off x="5595496" y="1389523"/>
              <a:ext cx="2289726" cy="1729690"/>
            </a:xfrm>
            <a:prstGeom prst="rect">
              <a:avLst/>
            </a:prstGeom>
            <a:noFill/>
            <a:ln>
              <a:noFill/>
            </a:ln>
          </p:spPr>
          <p:txBody>
            <a:bodyPr spcFirstLastPara="1" wrap="square" lIns="25400" tIns="76200" rIns="25400" bIns="25400" anchor="t" anchorCtr="0">
              <a:noAutofit/>
            </a:bodyPr>
            <a:lstStyle/>
            <a:p>
              <a:pPr marL="228600" marR="0" lvl="1" indent="-228600" algn="l" rtl="0">
                <a:lnSpc>
                  <a:spcPct val="90000"/>
                </a:lnSpc>
                <a:spcBef>
                  <a:spcPts val="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Temperature</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Humidity</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Ammonia</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Water level</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Cameras</a:t>
              </a:r>
              <a:endParaRPr/>
            </a:p>
          </p:txBody>
        </p:sp>
        <p:sp>
          <p:nvSpPr>
            <p:cNvPr id="230" name="Google Shape;230;p9"/>
            <p:cNvSpPr/>
            <p:nvPr/>
          </p:nvSpPr>
          <p:spPr>
            <a:xfrm>
              <a:off x="5553995" y="3119214"/>
              <a:ext cx="2372728" cy="761612"/>
            </a:xfrm>
            <a:prstGeom prst="rect">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txBox="1"/>
            <p:nvPr/>
          </p:nvSpPr>
          <p:spPr>
            <a:xfrm>
              <a:off x="5553995" y="3119214"/>
              <a:ext cx="1670935" cy="761612"/>
            </a:xfrm>
            <a:prstGeom prst="rect">
              <a:avLst/>
            </a:prstGeom>
            <a:noFill/>
            <a:ln>
              <a:noFill/>
            </a:ln>
          </p:spPr>
          <p:txBody>
            <a:bodyPr spcFirstLastPara="1" wrap="square" lIns="87625" tIns="0" rIns="29200" bIns="0" anchor="ctr" anchorCtr="0">
              <a:noAutofit/>
            </a:bodyPr>
            <a:lstStyle/>
            <a:p>
              <a:pPr marL="0" marR="0" lvl="0" indent="0" algn="l" rtl="0">
                <a:lnSpc>
                  <a:spcPct val="90000"/>
                </a:lnSpc>
                <a:spcBef>
                  <a:spcPts val="0"/>
                </a:spcBef>
                <a:spcAft>
                  <a:spcPts val="0"/>
                </a:spcAft>
                <a:buClr>
                  <a:schemeClr val="lt1"/>
                </a:buClr>
                <a:buSzPts val="2300"/>
                <a:buFont typeface="Calibri"/>
                <a:buNone/>
              </a:pPr>
              <a:r>
                <a:rPr lang="en-US" sz="2300">
                  <a:solidFill>
                    <a:schemeClr val="lt1"/>
                  </a:solidFill>
                  <a:latin typeface="Calibri"/>
                  <a:ea typeface="Calibri"/>
                  <a:cs typeface="Calibri"/>
                  <a:sym typeface="Calibri"/>
                </a:rPr>
                <a:t>Environment Monitoring</a:t>
              </a:r>
              <a:endParaRPr/>
            </a:p>
          </p:txBody>
        </p:sp>
        <p:sp>
          <p:nvSpPr>
            <p:cNvPr id="232" name="Google Shape;232;p9"/>
            <p:cNvSpPr/>
            <p:nvPr/>
          </p:nvSpPr>
          <p:spPr>
            <a:xfrm>
              <a:off x="7292051" y="3240189"/>
              <a:ext cx="830454" cy="830454"/>
            </a:xfrm>
            <a:prstGeom prst="ellipse">
              <a:avLst/>
            </a:prstGeom>
            <a:blipFill rotWithShape="1">
              <a:blip r:embed="rId5">
                <a:alphaModFix/>
              </a:blip>
              <a:stretch>
                <a:fillRect l="-50000" r="-50000"/>
              </a:stretch>
            </a:blipFill>
            <a:ln w="12700"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9"/>
          <p:cNvSpPr/>
          <p:nvPr/>
        </p:nvSpPr>
        <p:spPr>
          <a:xfrm>
            <a:off x="412392" y="430680"/>
            <a:ext cx="7374148"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dirty="0">
                <a:solidFill>
                  <a:srgbClr val="1E4E79"/>
                </a:solidFill>
                <a:latin typeface="Calibri"/>
                <a:ea typeface="Calibri"/>
                <a:cs typeface="Calibri"/>
                <a:sym typeface="Calibri"/>
              </a:rPr>
              <a:t>Technology - Deployed</a:t>
            </a:r>
            <a:endParaRPr sz="5400" b="0" cap="none" dirty="0">
              <a:solidFill>
                <a:srgbClr val="1E4E79"/>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pSp>
        <p:nvGrpSpPr>
          <p:cNvPr id="238" name="Google Shape;238;p49"/>
          <p:cNvGrpSpPr/>
          <p:nvPr/>
        </p:nvGrpSpPr>
        <p:grpSpPr>
          <a:xfrm>
            <a:off x="1933677" y="1282017"/>
            <a:ext cx="8128000" cy="5409141"/>
            <a:chOff x="0" y="0"/>
            <a:chExt cx="8128000" cy="5409141"/>
          </a:xfrm>
        </p:grpSpPr>
        <p:sp>
          <p:nvSpPr>
            <p:cNvPr id="239" name="Google Shape;239;p49"/>
            <p:cNvSpPr/>
            <p:nvPr/>
          </p:nvSpPr>
          <p:spPr>
            <a:xfrm>
              <a:off x="0" y="0"/>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9"/>
            <p:cNvSpPr txBox="1"/>
            <p:nvPr/>
          </p:nvSpPr>
          <p:spPr>
            <a:xfrm>
              <a:off x="1696772" y="0"/>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Wearables</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Early health / heat detection</a:t>
              </a:r>
              <a:endParaRPr/>
            </a:p>
          </p:txBody>
        </p:sp>
        <p:sp>
          <p:nvSpPr>
            <p:cNvPr id="241" name="Google Shape;241;p49"/>
            <p:cNvSpPr/>
            <p:nvPr/>
          </p:nvSpPr>
          <p:spPr>
            <a:xfrm>
              <a:off x="71172" y="71172"/>
              <a:ext cx="1625600" cy="569383"/>
            </a:xfrm>
            <a:prstGeom prst="roundRect">
              <a:avLst>
                <a:gd name="adj" fmla="val 10000"/>
              </a:avLst>
            </a:prstGeom>
            <a:blipFill rotWithShape="1">
              <a:blip r:embed="rId3">
                <a:alphaModFix/>
              </a:blip>
              <a:stretch>
                <a:fillRect t="-30997" b="-30995"/>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9"/>
            <p:cNvSpPr/>
            <p:nvPr/>
          </p:nvSpPr>
          <p:spPr>
            <a:xfrm>
              <a:off x="0" y="782902"/>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9"/>
            <p:cNvSpPr txBox="1"/>
            <p:nvPr/>
          </p:nvSpPr>
          <p:spPr>
            <a:xfrm>
              <a:off x="1696772" y="782902"/>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Milking Robots</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More frequent milking</a:t>
              </a:r>
              <a:endParaRPr/>
            </a:p>
          </p:txBody>
        </p:sp>
        <p:sp>
          <p:nvSpPr>
            <p:cNvPr id="244" name="Google Shape;244;p49"/>
            <p:cNvSpPr/>
            <p:nvPr/>
          </p:nvSpPr>
          <p:spPr>
            <a:xfrm>
              <a:off x="71172" y="854075"/>
              <a:ext cx="1625600" cy="569383"/>
            </a:xfrm>
            <a:prstGeom prst="roundRect">
              <a:avLst>
                <a:gd name="adj" fmla="val 10000"/>
              </a:avLst>
            </a:prstGeom>
            <a:blipFill rotWithShape="1">
              <a:blip r:embed="rId4">
                <a:alphaModFix/>
              </a:blip>
              <a:stretch>
                <a:fillRect t="-69996" b="-69996"/>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9"/>
            <p:cNvSpPr/>
            <p:nvPr/>
          </p:nvSpPr>
          <p:spPr>
            <a:xfrm>
              <a:off x="0" y="1565804"/>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49"/>
            <p:cNvSpPr txBox="1"/>
            <p:nvPr/>
          </p:nvSpPr>
          <p:spPr>
            <a:xfrm>
              <a:off x="1696772" y="1565804"/>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dirty="0">
                  <a:solidFill>
                    <a:schemeClr val="lt1"/>
                  </a:solidFill>
                  <a:latin typeface="Calibri"/>
                  <a:ea typeface="Calibri"/>
                  <a:cs typeface="Calibri"/>
                  <a:sym typeface="Calibri"/>
                </a:rPr>
                <a:t>Smart Feeding</a:t>
              </a:r>
              <a:endParaRPr dirty="0"/>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dirty="0">
                  <a:solidFill>
                    <a:schemeClr val="lt1"/>
                  </a:solidFill>
                  <a:latin typeface="Calibri"/>
                  <a:ea typeface="Calibri"/>
                  <a:cs typeface="Calibri"/>
                  <a:sym typeface="Calibri"/>
                </a:rPr>
                <a:t>Optimal Nutrition</a:t>
              </a:r>
              <a:endParaRPr dirty="0"/>
            </a:p>
          </p:txBody>
        </p:sp>
        <p:sp>
          <p:nvSpPr>
            <p:cNvPr id="247" name="Google Shape;247;p49"/>
            <p:cNvSpPr/>
            <p:nvPr/>
          </p:nvSpPr>
          <p:spPr>
            <a:xfrm>
              <a:off x="71172" y="1636977"/>
              <a:ext cx="1625600" cy="569383"/>
            </a:xfrm>
            <a:prstGeom prst="roundRect">
              <a:avLst>
                <a:gd name="adj" fmla="val 10000"/>
              </a:avLst>
            </a:prstGeom>
            <a:no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9"/>
            <p:cNvSpPr/>
            <p:nvPr/>
          </p:nvSpPr>
          <p:spPr>
            <a:xfrm>
              <a:off x="0" y="2348706"/>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9"/>
            <p:cNvSpPr txBox="1"/>
            <p:nvPr/>
          </p:nvSpPr>
          <p:spPr>
            <a:xfrm>
              <a:off x="1696772" y="2348706"/>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Smart Barn Sensors</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Lower Heat Stress</a:t>
              </a:r>
              <a:endParaRPr/>
            </a:p>
          </p:txBody>
        </p:sp>
        <p:sp>
          <p:nvSpPr>
            <p:cNvPr id="250" name="Google Shape;250;p49"/>
            <p:cNvSpPr/>
            <p:nvPr/>
          </p:nvSpPr>
          <p:spPr>
            <a:xfrm>
              <a:off x="71172" y="2419879"/>
              <a:ext cx="1625600" cy="569383"/>
            </a:xfrm>
            <a:prstGeom prst="roundRect">
              <a:avLst>
                <a:gd name="adj" fmla="val 10000"/>
              </a:avLst>
            </a:prstGeom>
            <a:blipFill rotWithShape="1">
              <a:blip r:embed="rId5">
                <a:alphaModFix/>
              </a:blip>
              <a:stretch>
                <a:fillRect t="-20998" b="-20998"/>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9"/>
            <p:cNvSpPr/>
            <p:nvPr/>
          </p:nvSpPr>
          <p:spPr>
            <a:xfrm>
              <a:off x="0" y="3131608"/>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9"/>
            <p:cNvSpPr txBox="1"/>
            <p:nvPr/>
          </p:nvSpPr>
          <p:spPr>
            <a:xfrm>
              <a:off x="1696772" y="3131608"/>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AI Monitoring</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Early lameness / BSC checks</a:t>
              </a:r>
              <a:endParaRPr/>
            </a:p>
          </p:txBody>
        </p:sp>
        <p:sp>
          <p:nvSpPr>
            <p:cNvPr id="253" name="Google Shape;253;p49"/>
            <p:cNvSpPr/>
            <p:nvPr/>
          </p:nvSpPr>
          <p:spPr>
            <a:xfrm>
              <a:off x="71172" y="3202781"/>
              <a:ext cx="1625600" cy="569383"/>
            </a:xfrm>
            <a:prstGeom prst="roundRect">
              <a:avLst>
                <a:gd name="adj" fmla="val 10000"/>
              </a:avLst>
            </a:prstGeom>
            <a:blipFill rotWithShape="1">
              <a:blip r:embed="rId6">
                <a:alphaModFix/>
              </a:blip>
              <a:stretch>
                <a:fillRect t="-29999" b="-29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9"/>
            <p:cNvSpPr/>
            <p:nvPr/>
          </p:nvSpPr>
          <p:spPr>
            <a:xfrm>
              <a:off x="0" y="3914510"/>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9"/>
            <p:cNvSpPr txBox="1"/>
            <p:nvPr/>
          </p:nvSpPr>
          <p:spPr>
            <a:xfrm>
              <a:off x="1696772" y="3914510"/>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Genetics</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Better Milk Potential</a:t>
              </a:r>
              <a:endParaRPr/>
            </a:p>
          </p:txBody>
        </p:sp>
        <p:sp>
          <p:nvSpPr>
            <p:cNvPr id="256" name="Google Shape;256;p49"/>
            <p:cNvSpPr/>
            <p:nvPr/>
          </p:nvSpPr>
          <p:spPr>
            <a:xfrm>
              <a:off x="71172" y="3985683"/>
              <a:ext cx="1625600" cy="569383"/>
            </a:xfrm>
            <a:prstGeom prst="roundRect">
              <a:avLst>
                <a:gd name="adj" fmla="val 10000"/>
              </a:avLst>
            </a:prstGeom>
            <a:no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9"/>
            <p:cNvSpPr/>
            <p:nvPr/>
          </p:nvSpPr>
          <p:spPr>
            <a:xfrm>
              <a:off x="0" y="4697412"/>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9"/>
            <p:cNvSpPr txBox="1"/>
            <p:nvPr/>
          </p:nvSpPr>
          <p:spPr>
            <a:xfrm>
              <a:off x="1696772" y="4697412"/>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FMS</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Better decisions</a:t>
              </a:r>
              <a:endParaRPr/>
            </a:p>
          </p:txBody>
        </p:sp>
        <p:sp>
          <p:nvSpPr>
            <p:cNvPr id="259" name="Google Shape;259;p49"/>
            <p:cNvSpPr/>
            <p:nvPr/>
          </p:nvSpPr>
          <p:spPr>
            <a:xfrm>
              <a:off x="71172" y="4768585"/>
              <a:ext cx="1625600" cy="569383"/>
            </a:xfrm>
            <a:prstGeom prst="roundRect">
              <a:avLst>
                <a:gd name="adj" fmla="val 10000"/>
              </a:avLst>
            </a:prstGeom>
            <a:blipFill rotWithShape="1">
              <a:blip r:embed="rId7">
                <a:alphaModFix/>
              </a:blip>
              <a:stretch>
                <a:fillRect t="-37997" b="-37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49"/>
          <p:cNvSpPr/>
          <p:nvPr/>
        </p:nvSpPr>
        <p:spPr>
          <a:xfrm>
            <a:off x="723666" y="157316"/>
            <a:ext cx="8844540"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cap="none" dirty="0">
                <a:solidFill>
                  <a:srgbClr val="1E4E79"/>
                </a:solidFill>
                <a:latin typeface="Calibri"/>
                <a:ea typeface="Calibri"/>
                <a:cs typeface="Calibri"/>
                <a:sym typeface="Calibri"/>
              </a:rPr>
              <a:t>Technology - Potential</a:t>
            </a:r>
            <a:endParaRPr dirty="0"/>
          </a:p>
        </p:txBody>
      </p:sp>
      <p:sp>
        <p:nvSpPr>
          <p:cNvPr id="25" name="Google Shape;250;p49">
            <a:extLst>
              <a:ext uri="{FF2B5EF4-FFF2-40B4-BE49-F238E27FC236}">
                <a16:creationId xmlns:a16="http://schemas.microsoft.com/office/drawing/2014/main" id="{F71A3E95-7640-46BE-BA3C-3E796FD4BE66}"/>
              </a:ext>
            </a:extLst>
          </p:cNvPr>
          <p:cNvSpPr/>
          <p:nvPr/>
        </p:nvSpPr>
        <p:spPr>
          <a:xfrm>
            <a:off x="2004849" y="2918993"/>
            <a:ext cx="1625600" cy="569383"/>
          </a:xfrm>
          <a:prstGeom prst="roundRect">
            <a:avLst>
              <a:gd name="adj" fmla="val 10000"/>
            </a:avLst>
          </a:prstGeom>
          <a:blipFill rotWithShape="1">
            <a:blip r:embed="rId5">
              <a:alphaModFix/>
            </a:blip>
            <a:stretch>
              <a:fillRect t="-20998" b="-20998"/>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3;p49">
            <a:extLst>
              <a:ext uri="{FF2B5EF4-FFF2-40B4-BE49-F238E27FC236}">
                <a16:creationId xmlns:a16="http://schemas.microsoft.com/office/drawing/2014/main" id="{8B267EC2-EAD9-4344-A11B-5FAC8D5A248A}"/>
              </a:ext>
            </a:extLst>
          </p:cNvPr>
          <p:cNvSpPr/>
          <p:nvPr/>
        </p:nvSpPr>
        <p:spPr>
          <a:xfrm>
            <a:off x="2013309" y="5266050"/>
            <a:ext cx="1625600" cy="569383"/>
          </a:xfrm>
          <a:prstGeom prst="roundRect">
            <a:avLst>
              <a:gd name="adj" fmla="val 10000"/>
            </a:avLst>
          </a:prstGeom>
          <a:blipFill rotWithShape="1">
            <a:blip r:embed="rId6">
              <a:alphaModFix/>
            </a:blip>
            <a:stretch>
              <a:fillRect t="-29999" b="-29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0"/>
          <p:cNvSpPr/>
          <p:nvPr/>
        </p:nvSpPr>
        <p:spPr>
          <a:xfrm>
            <a:off x="0" y="483693"/>
            <a:ext cx="849014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rgbClr val="1E4E79"/>
                </a:solidFill>
                <a:latin typeface="Calibri"/>
                <a:ea typeface="Calibri"/>
                <a:cs typeface="Calibri"/>
                <a:sym typeface="Calibri"/>
              </a:rPr>
              <a:t>Monitoring and Management</a:t>
            </a:r>
            <a:endParaRPr sz="5400" b="0" cap="none">
              <a:solidFill>
                <a:srgbClr val="1E4E79"/>
              </a:solidFill>
              <a:latin typeface="Calibri"/>
              <a:ea typeface="Calibri"/>
              <a:cs typeface="Calibri"/>
              <a:sym typeface="Calibri"/>
            </a:endParaRPr>
          </a:p>
        </p:txBody>
      </p:sp>
      <p:grpSp>
        <p:nvGrpSpPr>
          <p:cNvPr id="266" name="Google Shape;266;p50"/>
          <p:cNvGrpSpPr/>
          <p:nvPr/>
        </p:nvGrpSpPr>
        <p:grpSpPr>
          <a:xfrm>
            <a:off x="1744194" y="1992030"/>
            <a:ext cx="7875448" cy="3826465"/>
            <a:chOff x="248508" y="462268"/>
            <a:chExt cx="7875448" cy="3826465"/>
          </a:xfrm>
        </p:grpSpPr>
        <p:sp>
          <p:nvSpPr>
            <p:cNvPr id="267" name="Google Shape;267;p50"/>
            <p:cNvSpPr/>
            <p:nvPr/>
          </p:nvSpPr>
          <p:spPr>
            <a:xfrm>
              <a:off x="322565" y="535469"/>
              <a:ext cx="1904523" cy="1904523"/>
            </a:xfrm>
            <a:prstGeom prst="roundRect">
              <a:avLst>
                <a:gd name="adj" fmla="val 10000"/>
              </a:avLst>
            </a:prstGeom>
            <a:blipFill rotWithShape="1">
              <a:blip r:embed="rId3">
                <a:alphaModFix/>
              </a:blip>
              <a:stretch>
                <a:fillRect l="-30997" r="-30995"/>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0"/>
            <p:cNvSpPr/>
            <p:nvPr/>
          </p:nvSpPr>
          <p:spPr>
            <a:xfrm>
              <a:off x="248508" y="2384210"/>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0"/>
            <p:cNvSpPr txBox="1"/>
            <p:nvPr/>
          </p:nvSpPr>
          <p:spPr>
            <a:xfrm>
              <a:off x="478081" y="2439992"/>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Precision Cow Monitoring</a:t>
              </a:r>
              <a:endParaRPr dirty="0"/>
            </a:p>
            <a:p>
              <a:pPr marL="114300" marR="0" lvl="1" indent="-114300" algn="l" rtl="0">
                <a:lnSpc>
                  <a:spcPct val="90000"/>
                </a:lnSpc>
                <a:spcBef>
                  <a:spcPts val="560"/>
                </a:spcBef>
                <a:spcAft>
                  <a:spcPts val="0"/>
                </a:spcAft>
                <a:buClr>
                  <a:schemeClr val="lt1"/>
                </a:buClr>
                <a:buSzPts val="1200"/>
                <a:buFont typeface="Calibri"/>
                <a:buChar char="•"/>
              </a:pPr>
              <a:r>
                <a:rPr lang="en-US" sz="1200" b="0" i="0" u="none" strike="noStrike" cap="none" dirty="0">
                  <a:solidFill>
                    <a:schemeClr val="lt1"/>
                  </a:solidFill>
                  <a:latin typeface="Calibri"/>
                  <a:ea typeface="Calibri"/>
                  <a:cs typeface="Calibri"/>
                  <a:sym typeface="Calibri"/>
                </a:rPr>
                <a:t>Rumination </a:t>
              </a:r>
              <a:endParaRPr dirty="0"/>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dirty="0">
                  <a:solidFill>
                    <a:schemeClr val="lt1"/>
                  </a:solidFill>
                  <a:latin typeface="Calibri"/>
                  <a:ea typeface="Calibri"/>
                  <a:cs typeface="Calibri"/>
                  <a:sym typeface="Calibri"/>
                </a:rPr>
                <a:t>Eating Patterns</a:t>
              </a:r>
              <a:endParaRPr dirty="0"/>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dirty="0">
                  <a:solidFill>
                    <a:schemeClr val="lt1"/>
                  </a:solidFill>
                  <a:latin typeface="Calibri"/>
                  <a:ea typeface="Calibri"/>
                  <a:cs typeface="Calibri"/>
                  <a:sym typeface="Calibri"/>
                </a:rPr>
                <a:t>Body Temperature</a:t>
              </a:r>
              <a:endParaRPr dirty="0"/>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dirty="0">
                  <a:solidFill>
                    <a:schemeClr val="lt1"/>
                  </a:solidFill>
                  <a:latin typeface="Calibri"/>
                  <a:ea typeface="Calibri"/>
                  <a:cs typeface="Calibri"/>
                  <a:sym typeface="Calibri"/>
                </a:rPr>
                <a:t>Activity</a:t>
              </a:r>
              <a:endParaRPr dirty="0"/>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dirty="0">
                  <a:solidFill>
                    <a:schemeClr val="lt1"/>
                  </a:solidFill>
                  <a:latin typeface="Calibri"/>
                  <a:ea typeface="Calibri"/>
                  <a:cs typeface="Calibri"/>
                  <a:sym typeface="Calibri"/>
                </a:rPr>
                <a:t>Health Anomalies</a:t>
              </a:r>
              <a:endParaRPr dirty="0"/>
            </a:p>
          </p:txBody>
        </p:sp>
        <p:sp>
          <p:nvSpPr>
            <p:cNvPr id="272" name="Google Shape;272;p50"/>
            <p:cNvSpPr/>
            <p:nvPr/>
          </p:nvSpPr>
          <p:spPr>
            <a:xfrm>
              <a:off x="3275241" y="462268"/>
              <a:ext cx="1904523" cy="1904523"/>
            </a:xfrm>
            <a:prstGeom prst="roundRect">
              <a:avLst>
                <a:gd name="adj" fmla="val 10000"/>
              </a:avLst>
            </a:prstGeom>
            <a:blipFill rotWithShape="1">
              <a:blip r:embed="rId4">
                <a:alphaModFix/>
              </a:blip>
              <a:stretch>
                <a:fillRect l="-38998" r="-38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0"/>
            <p:cNvSpPr/>
            <p:nvPr/>
          </p:nvSpPr>
          <p:spPr>
            <a:xfrm>
              <a:off x="3266757"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0"/>
            <p:cNvSpPr txBox="1"/>
            <p:nvPr/>
          </p:nvSpPr>
          <p:spPr>
            <a:xfrm>
              <a:off x="3322539"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Farm Management</a:t>
              </a:r>
              <a:endParaRPr/>
            </a:p>
            <a:p>
              <a:pPr marL="114300" marR="0" lvl="1" indent="-114300" algn="l" rtl="0">
                <a:lnSpc>
                  <a:spcPct val="90000"/>
                </a:lnSpc>
                <a:spcBef>
                  <a:spcPts val="56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Health Alerts</a:t>
              </a:r>
              <a:endParaRPr/>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Feed Planning</a:t>
              </a:r>
              <a:endParaRPr/>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Milking Data Management</a:t>
              </a:r>
              <a:endParaRPr/>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Financial Performance Tracker</a:t>
              </a:r>
              <a:endParaRPr/>
            </a:p>
          </p:txBody>
        </p:sp>
        <p:sp>
          <p:nvSpPr>
            <p:cNvPr id="277" name="Google Shape;277;p50"/>
            <p:cNvSpPr/>
            <p:nvPr/>
          </p:nvSpPr>
          <p:spPr>
            <a:xfrm>
              <a:off x="6219433" y="462268"/>
              <a:ext cx="1904523" cy="1904523"/>
            </a:xfrm>
            <a:prstGeom prst="roundRect">
              <a:avLst>
                <a:gd name="adj" fmla="val 10000"/>
              </a:avLst>
            </a:prstGeom>
            <a:blipFill rotWithShape="1">
              <a:blip r:embed="rId5">
                <a:alphaModFix/>
              </a:blip>
              <a:stretch>
                <a:fillRect l="-37997" r="-37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0"/>
            <p:cNvSpPr/>
            <p:nvPr/>
          </p:nvSpPr>
          <p:spPr>
            <a:xfrm>
              <a:off x="6219433"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0"/>
            <p:cNvSpPr txBox="1"/>
            <p:nvPr/>
          </p:nvSpPr>
          <p:spPr>
            <a:xfrm>
              <a:off x="6275215"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Camera and AI</a:t>
              </a:r>
              <a:endParaRPr dirty="0"/>
            </a:p>
            <a:p>
              <a:pPr marL="114300" marR="0" lvl="1" indent="-114300" algn="l" rtl="0">
                <a:lnSpc>
                  <a:spcPct val="90000"/>
                </a:lnSpc>
                <a:spcBef>
                  <a:spcPts val="5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Body condition scoring</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Lameness detection</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Cow positioning and movement</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Mastitis early sign</a:t>
              </a:r>
              <a:endParaRPr lang="en-US" sz="1200"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20;g3a5a3c9c08f_0_0" title="Screenshot 2025-11-18 220337.png">
            <a:extLst>
              <a:ext uri="{FF2B5EF4-FFF2-40B4-BE49-F238E27FC236}">
                <a16:creationId xmlns:a16="http://schemas.microsoft.com/office/drawing/2014/main" id="{EA5DB66D-C533-48C1-98C2-D095FFE9F4B3}"/>
              </a:ext>
            </a:extLst>
          </p:cNvPr>
          <p:cNvPicPr preferRelativeResize="0"/>
          <p:nvPr/>
        </p:nvPicPr>
        <p:blipFill>
          <a:blip r:embed="rId2">
            <a:alphaModFix/>
          </a:blip>
          <a:stretch>
            <a:fillRect/>
          </a:stretch>
        </p:blipFill>
        <p:spPr>
          <a:xfrm>
            <a:off x="0" y="29132"/>
            <a:ext cx="12192000" cy="6799736"/>
          </a:xfrm>
          <a:prstGeom prst="rect">
            <a:avLst/>
          </a:prstGeom>
          <a:noFill/>
          <a:ln>
            <a:noFill/>
          </a:ln>
        </p:spPr>
      </p:pic>
    </p:spTree>
    <p:extLst>
      <p:ext uri="{BB962C8B-B14F-4D97-AF65-F5344CB8AC3E}">
        <p14:creationId xmlns:p14="http://schemas.microsoft.com/office/powerpoint/2010/main" val="1148164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0"/>
          <p:cNvSpPr/>
          <p:nvPr/>
        </p:nvSpPr>
        <p:spPr>
          <a:xfrm>
            <a:off x="0" y="483693"/>
            <a:ext cx="8490145"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cap="none" dirty="0">
                <a:solidFill>
                  <a:srgbClr val="1E4E79"/>
                </a:solidFill>
                <a:latin typeface="Calibri"/>
                <a:ea typeface="Calibri"/>
                <a:cs typeface="Calibri"/>
                <a:sym typeface="Calibri"/>
              </a:rPr>
              <a:t>Growth, Health and Safety</a:t>
            </a:r>
            <a:endParaRPr lang="en-US" sz="5400" dirty="0"/>
          </a:p>
        </p:txBody>
      </p:sp>
      <p:grpSp>
        <p:nvGrpSpPr>
          <p:cNvPr id="266" name="Google Shape;266;p50"/>
          <p:cNvGrpSpPr/>
          <p:nvPr/>
        </p:nvGrpSpPr>
        <p:grpSpPr>
          <a:xfrm>
            <a:off x="1932315" y="1765131"/>
            <a:ext cx="7809875" cy="3809046"/>
            <a:chOff x="314081" y="423905"/>
            <a:chExt cx="7809875" cy="3809046"/>
          </a:xfrm>
        </p:grpSpPr>
        <p:sp>
          <p:nvSpPr>
            <p:cNvPr id="267" name="Google Shape;267;p50"/>
            <p:cNvSpPr/>
            <p:nvPr/>
          </p:nvSpPr>
          <p:spPr>
            <a:xfrm>
              <a:off x="314081" y="423905"/>
              <a:ext cx="1904523" cy="1904523"/>
            </a:xfrm>
            <a:prstGeom prst="roundRect">
              <a:avLst>
                <a:gd name="adj" fmla="val 10000"/>
              </a:avLst>
            </a:prstGeom>
            <a:blipFill rotWithShape="1">
              <a:blip r:embed="rId3">
                <a:alphaModFix/>
              </a:blip>
              <a:stretch>
                <a:fillRect l="-30997" r="-30995"/>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0"/>
            <p:cNvSpPr/>
            <p:nvPr/>
          </p:nvSpPr>
          <p:spPr>
            <a:xfrm>
              <a:off x="314081"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0"/>
            <p:cNvSpPr txBox="1"/>
            <p:nvPr/>
          </p:nvSpPr>
          <p:spPr>
            <a:xfrm>
              <a:off x="369863"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Smart Breeding</a:t>
              </a:r>
              <a:endParaRPr dirty="0"/>
            </a:p>
            <a:p>
              <a:pPr marL="114300" marR="0" lvl="1" indent="-114300" algn="l" rtl="0">
                <a:lnSpc>
                  <a:spcPct val="90000"/>
                </a:lnSpc>
                <a:spcBef>
                  <a:spcPts val="5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Artificial Insemination with genomic data</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DNA Scoring</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Sexed Semen</a:t>
              </a:r>
              <a:endParaRPr lang="en-US" sz="1200" dirty="0"/>
            </a:p>
          </p:txBody>
        </p:sp>
        <p:sp>
          <p:nvSpPr>
            <p:cNvPr id="272" name="Google Shape;272;p50"/>
            <p:cNvSpPr/>
            <p:nvPr/>
          </p:nvSpPr>
          <p:spPr>
            <a:xfrm>
              <a:off x="3266756" y="451796"/>
              <a:ext cx="1904523" cy="1904523"/>
            </a:xfrm>
            <a:prstGeom prst="roundRect">
              <a:avLst>
                <a:gd name="adj" fmla="val 10000"/>
              </a:avLst>
            </a:prstGeom>
            <a:blipFill rotWithShape="1">
              <a:blip r:embed="rId4">
                <a:alphaModFix/>
              </a:blip>
              <a:stretch>
                <a:fillRect l="-38998" r="-38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0"/>
            <p:cNvSpPr/>
            <p:nvPr/>
          </p:nvSpPr>
          <p:spPr>
            <a:xfrm>
              <a:off x="3266757"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0"/>
            <p:cNvSpPr txBox="1"/>
            <p:nvPr/>
          </p:nvSpPr>
          <p:spPr>
            <a:xfrm>
              <a:off x="3322539"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Environment</a:t>
              </a:r>
              <a:endParaRPr dirty="0"/>
            </a:p>
            <a:p>
              <a:pPr marL="114300" marR="0" lvl="1" indent="-114300" algn="l" rtl="0">
                <a:lnSpc>
                  <a:spcPct val="90000"/>
                </a:lnSpc>
                <a:spcBef>
                  <a:spcPts val="5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Temperature</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Ammonia levels</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Ventilation</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Lighting</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Water Management</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Robotic scrapper</a:t>
              </a:r>
              <a:endParaRPr lang="en-US" sz="1200" dirty="0"/>
            </a:p>
          </p:txBody>
        </p:sp>
        <p:sp>
          <p:nvSpPr>
            <p:cNvPr id="277" name="Google Shape;277;p50"/>
            <p:cNvSpPr/>
            <p:nvPr/>
          </p:nvSpPr>
          <p:spPr>
            <a:xfrm>
              <a:off x="6219433" y="451795"/>
              <a:ext cx="1904523" cy="1904523"/>
            </a:xfrm>
            <a:prstGeom prst="roundRect">
              <a:avLst>
                <a:gd name="adj" fmla="val 10000"/>
              </a:avLst>
            </a:prstGeom>
            <a:blipFill rotWithShape="1">
              <a:blip r:embed="rId5">
                <a:alphaModFix/>
              </a:blip>
              <a:stretch>
                <a:fillRect l="-37997" r="-37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0"/>
            <p:cNvSpPr/>
            <p:nvPr/>
          </p:nvSpPr>
          <p:spPr>
            <a:xfrm>
              <a:off x="6219433"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0"/>
            <p:cNvSpPr txBox="1"/>
            <p:nvPr/>
          </p:nvSpPr>
          <p:spPr>
            <a:xfrm>
              <a:off x="6275215"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Smart Feeding</a:t>
              </a:r>
              <a:endParaRPr/>
            </a:p>
            <a:p>
              <a:pPr marL="114300" marR="0" lvl="1" indent="-114300" algn="l" rtl="0">
                <a:lnSpc>
                  <a:spcPct val="90000"/>
                </a:lnSpc>
                <a:spcBef>
                  <a:spcPts val="56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Automated Feed Pushers (Lely Juno)</a:t>
              </a:r>
              <a:endParaRPr/>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Automated TMR mixers</a:t>
              </a:r>
              <a:endParaRPr/>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RFID based feed systems</a:t>
              </a:r>
              <a:endParaRPr/>
            </a:p>
          </p:txBody>
        </p:sp>
      </p:grpSp>
    </p:spTree>
    <p:extLst>
      <p:ext uri="{BB962C8B-B14F-4D97-AF65-F5344CB8AC3E}">
        <p14:creationId xmlns:p14="http://schemas.microsoft.com/office/powerpoint/2010/main" val="3078148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0"/>
          <p:cNvSpPr/>
          <p:nvPr/>
        </p:nvSpPr>
        <p:spPr>
          <a:xfrm>
            <a:off x="0" y="483693"/>
            <a:ext cx="8490145"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cap="none" dirty="0">
                <a:solidFill>
                  <a:srgbClr val="1E4E79"/>
                </a:solidFill>
                <a:latin typeface="Calibri"/>
                <a:ea typeface="Calibri"/>
                <a:cs typeface="Calibri"/>
                <a:sym typeface="Calibri"/>
              </a:rPr>
              <a:t>Storage and Logistics</a:t>
            </a:r>
            <a:endParaRPr lang="en-US" sz="5400" dirty="0"/>
          </a:p>
        </p:txBody>
      </p:sp>
      <p:grpSp>
        <p:nvGrpSpPr>
          <p:cNvPr id="266" name="Google Shape;266;p50"/>
          <p:cNvGrpSpPr/>
          <p:nvPr/>
        </p:nvGrpSpPr>
        <p:grpSpPr>
          <a:xfrm>
            <a:off x="1772060" y="1849583"/>
            <a:ext cx="7809875" cy="3781155"/>
            <a:chOff x="314081" y="451796"/>
            <a:chExt cx="7809875" cy="3781155"/>
          </a:xfrm>
        </p:grpSpPr>
        <p:sp>
          <p:nvSpPr>
            <p:cNvPr id="267" name="Google Shape;267;p50"/>
            <p:cNvSpPr/>
            <p:nvPr/>
          </p:nvSpPr>
          <p:spPr>
            <a:xfrm>
              <a:off x="333106" y="479687"/>
              <a:ext cx="1904523" cy="1904523"/>
            </a:xfrm>
            <a:prstGeom prst="roundRect">
              <a:avLst>
                <a:gd name="adj" fmla="val 10000"/>
              </a:avLst>
            </a:prstGeom>
            <a:blipFill rotWithShape="1">
              <a:blip r:embed="rId3">
                <a:alphaModFix/>
              </a:blip>
              <a:stretch>
                <a:fillRect l="-30997" r="-30995"/>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0"/>
            <p:cNvSpPr/>
            <p:nvPr/>
          </p:nvSpPr>
          <p:spPr>
            <a:xfrm>
              <a:off x="314081"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0"/>
            <p:cNvSpPr txBox="1"/>
            <p:nvPr/>
          </p:nvSpPr>
          <p:spPr>
            <a:xfrm>
              <a:off x="369863"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Milk Storage</a:t>
              </a:r>
              <a:endParaRPr lang="en-US" dirty="0"/>
            </a:p>
            <a:p>
              <a:pPr marL="0" marR="0" lvl="0" indent="0" algn="l" rtl="0">
                <a:lnSpc>
                  <a:spcPct val="90000"/>
                </a:lnSpc>
                <a:spcBef>
                  <a:spcPts val="0"/>
                </a:spcBef>
                <a:spcAft>
                  <a:spcPts val="0"/>
                </a:spcAft>
                <a:buClr>
                  <a:schemeClr val="lt1"/>
                </a:buClr>
                <a:buSzPts val="1400"/>
                <a:buFont typeface="Calibri"/>
                <a:buNone/>
              </a:pPr>
              <a:endParaRPr lang="en-US" dirty="0"/>
            </a:p>
            <a:p>
              <a:pPr marL="57150" marR="0" lvl="1" indent="-69850" algn="l" rtl="0">
                <a:lnSpc>
                  <a:spcPct val="90000"/>
                </a:lnSpc>
                <a:spcBef>
                  <a:spcPts val="490"/>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Milk quality monitoring at BMC</a:t>
              </a:r>
              <a:endParaRPr lang="en-US" dirty="0"/>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Level and volume sensors </a:t>
              </a:r>
              <a:endParaRPr lang="en-US" dirty="0"/>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UV and Ozone </a:t>
              </a:r>
              <a:r>
                <a:rPr lang="en-US" sz="1100" b="0" i="0" u="none" strike="noStrike" cap="none" dirty="0" err="1">
                  <a:solidFill>
                    <a:schemeClr val="lt1"/>
                  </a:solidFill>
                  <a:latin typeface="Calibri"/>
                  <a:ea typeface="Calibri"/>
                  <a:cs typeface="Calibri"/>
                  <a:sym typeface="Calibri"/>
                </a:rPr>
                <a:t>treatmen</a:t>
              </a:r>
              <a:endParaRPr lang="en-US" sz="1100" b="0" i="0" u="none" strike="noStrike" cap="none" dirty="0">
                <a:solidFill>
                  <a:schemeClr val="lt1"/>
                </a:solidFill>
                <a:latin typeface="Calibri"/>
                <a:ea typeface="Calibri"/>
                <a:cs typeface="Calibri"/>
                <a:sym typeface="Calibri"/>
              </a:endParaRPr>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Digital Logs	</a:t>
              </a:r>
              <a:endParaRPr lang="en-US" dirty="0"/>
            </a:p>
          </p:txBody>
        </p:sp>
        <p:sp>
          <p:nvSpPr>
            <p:cNvPr id="271" name="Google Shape;271;p50"/>
            <p:cNvSpPr txBox="1"/>
            <p:nvPr/>
          </p:nvSpPr>
          <p:spPr>
            <a:xfrm>
              <a:off x="2265520" y="2000687"/>
              <a:ext cx="249868" cy="27457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300"/>
                <a:buFont typeface="Calibri"/>
                <a:buNone/>
              </a:pPr>
              <a:endParaRPr sz="1300">
                <a:solidFill>
                  <a:schemeClr val="lt1"/>
                </a:solidFill>
                <a:latin typeface="Calibri"/>
                <a:ea typeface="Calibri"/>
                <a:cs typeface="Calibri"/>
                <a:sym typeface="Calibri"/>
              </a:endParaRPr>
            </a:p>
          </p:txBody>
        </p:sp>
        <p:sp>
          <p:nvSpPr>
            <p:cNvPr id="272" name="Google Shape;272;p50"/>
            <p:cNvSpPr/>
            <p:nvPr/>
          </p:nvSpPr>
          <p:spPr>
            <a:xfrm>
              <a:off x="3268857" y="451796"/>
              <a:ext cx="1904523" cy="1904523"/>
            </a:xfrm>
            <a:prstGeom prst="roundRect">
              <a:avLst>
                <a:gd name="adj" fmla="val 10000"/>
              </a:avLst>
            </a:prstGeom>
            <a:blipFill rotWithShape="1">
              <a:blip r:embed="rId4">
                <a:alphaModFix/>
              </a:blip>
              <a:stretch>
                <a:fillRect l="-38998" r="-38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0"/>
            <p:cNvSpPr/>
            <p:nvPr/>
          </p:nvSpPr>
          <p:spPr>
            <a:xfrm>
              <a:off x="3266757"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0"/>
            <p:cNvSpPr txBox="1"/>
            <p:nvPr/>
          </p:nvSpPr>
          <p:spPr>
            <a:xfrm>
              <a:off x="3322539"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Milk Logistics</a:t>
              </a:r>
              <a:endParaRPr dirty="0"/>
            </a:p>
            <a:p>
              <a:pPr marL="0" marR="0" lvl="0" indent="0" algn="l" rtl="0">
                <a:lnSpc>
                  <a:spcPct val="90000"/>
                </a:lnSpc>
                <a:spcBef>
                  <a:spcPts val="0"/>
                </a:spcBef>
                <a:spcAft>
                  <a:spcPts val="0"/>
                </a:spcAft>
                <a:buClr>
                  <a:schemeClr val="lt1"/>
                </a:buClr>
                <a:buSzPts val="1400"/>
                <a:buFont typeface="Calibri"/>
                <a:buNone/>
              </a:pPr>
              <a:endParaRPr lang="en-US" dirty="0"/>
            </a:p>
            <a:p>
              <a:pPr marL="57150" marR="0" lvl="1" indent="-69850" algn="l" rtl="0">
                <a:lnSpc>
                  <a:spcPct val="90000"/>
                </a:lnSpc>
                <a:spcBef>
                  <a:spcPts val="490"/>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GPS and Route optimization for trucks and tankers</a:t>
              </a:r>
              <a:endParaRPr lang="en-US" dirty="0"/>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Temperature monitoring for spoilage prevention</a:t>
              </a:r>
              <a:endParaRPr lang="en-US" dirty="0"/>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 RFID tagging of milk batches, containers etc.</a:t>
              </a:r>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Robotic scrapper</a:t>
              </a:r>
              <a:endParaRPr lang="en-US" dirty="0"/>
            </a:p>
          </p:txBody>
        </p:sp>
        <p:sp>
          <p:nvSpPr>
            <p:cNvPr id="277" name="Google Shape;277;p50"/>
            <p:cNvSpPr/>
            <p:nvPr/>
          </p:nvSpPr>
          <p:spPr>
            <a:xfrm>
              <a:off x="6200408" y="451796"/>
              <a:ext cx="1904523" cy="1904523"/>
            </a:xfrm>
            <a:prstGeom prst="roundRect">
              <a:avLst>
                <a:gd name="adj" fmla="val 10000"/>
              </a:avLst>
            </a:prstGeom>
            <a:blipFill rotWithShape="1">
              <a:blip r:embed="rId5">
                <a:alphaModFix/>
              </a:blip>
              <a:stretch>
                <a:fillRect l="-37997" r="-37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0"/>
            <p:cNvSpPr/>
            <p:nvPr/>
          </p:nvSpPr>
          <p:spPr>
            <a:xfrm>
              <a:off x="6219433"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0"/>
            <p:cNvSpPr txBox="1"/>
            <p:nvPr/>
          </p:nvSpPr>
          <p:spPr>
            <a:xfrm>
              <a:off x="6275215"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Data and Analytics</a:t>
              </a:r>
              <a:endParaRPr dirty="0"/>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Track milk collection</a:t>
              </a:r>
              <a:endParaRPr lang="en-US" sz="1100" dirty="0">
                <a:solidFill>
                  <a:schemeClr val="lt1"/>
                </a:solidFill>
                <a:latin typeface="Calibri"/>
                <a:ea typeface="Calibri"/>
                <a:cs typeface="Calibri"/>
              </a:endParaRPr>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Storage Duration</a:t>
              </a:r>
              <a:endParaRPr lang="en-US" sz="1100" dirty="0">
                <a:solidFill>
                  <a:schemeClr val="lt1"/>
                </a:solidFill>
                <a:latin typeface="Calibri"/>
                <a:ea typeface="Calibri"/>
                <a:cs typeface="Calibri"/>
              </a:endParaRPr>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Temperature Log</a:t>
              </a:r>
              <a:endParaRPr lang="en-US" sz="1100" dirty="0">
                <a:solidFill>
                  <a:schemeClr val="lt1"/>
                </a:solidFill>
                <a:latin typeface="Calibri"/>
                <a:ea typeface="Calibri"/>
                <a:cs typeface="Calibri"/>
              </a:endParaRPr>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Demand forecasting</a:t>
              </a:r>
              <a:endParaRPr lang="en-US" sz="1100" dirty="0">
                <a:solidFill>
                  <a:schemeClr val="lt1"/>
                </a:solidFill>
                <a:latin typeface="Calibri"/>
                <a:ea typeface="Calibri"/>
                <a:cs typeface="Calibri"/>
              </a:endParaRPr>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Spoilage prediction</a:t>
              </a:r>
              <a:endParaRPr lang="en-US" sz="1100" dirty="0">
                <a:solidFill>
                  <a:schemeClr val="lt1"/>
                </a:solidFill>
                <a:latin typeface="Calibri"/>
                <a:ea typeface="Calibri"/>
                <a:cs typeface="Calibri"/>
              </a:endParaRPr>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Fleet and equipment predictive maintenance</a:t>
              </a:r>
              <a:r>
                <a:rPr lang="en-US" sz="1400" b="0" i="0" u="none" strike="noStrike" cap="none" dirty="0">
                  <a:solidFill>
                    <a:schemeClr val="lt1"/>
                  </a:solidFill>
                  <a:latin typeface="Calibri"/>
                  <a:ea typeface="Calibri"/>
                  <a:cs typeface="Calibri"/>
                  <a:sym typeface="Calibri"/>
                </a:rPr>
                <a:t> </a:t>
              </a:r>
              <a:endParaRPr lang="en-US" dirty="0"/>
            </a:p>
            <a:p>
              <a:pPr marL="114300" marR="0" lvl="1" indent="-114300" algn="l" rtl="0">
                <a:lnSpc>
                  <a:spcPct val="90000"/>
                </a:lnSpc>
                <a:spcBef>
                  <a:spcPts val="560"/>
                </a:spcBef>
                <a:spcAft>
                  <a:spcPts val="0"/>
                </a:spcAft>
                <a:buClr>
                  <a:schemeClr val="lt1"/>
                </a:buClr>
                <a:buSzPts val="1200"/>
                <a:buFont typeface="Calibri"/>
                <a:buChar char="•"/>
              </a:pPr>
              <a:endParaRPr dirty="0"/>
            </a:p>
          </p:txBody>
        </p:sp>
      </p:grpSp>
    </p:spTree>
    <p:extLst>
      <p:ext uri="{BB962C8B-B14F-4D97-AF65-F5344CB8AC3E}">
        <p14:creationId xmlns:p14="http://schemas.microsoft.com/office/powerpoint/2010/main" val="147920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65;p50">
            <a:extLst>
              <a:ext uri="{FF2B5EF4-FFF2-40B4-BE49-F238E27FC236}">
                <a16:creationId xmlns:a16="http://schemas.microsoft.com/office/drawing/2014/main" id="{EDD7654E-BDD7-4489-A50B-3FDC86516D52}"/>
              </a:ext>
            </a:extLst>
          </p:cNvPr>
          <p:cNvSpPr/>
          <p:nvPr/>
        </p:nvSpPr>
        <p:spPr>
          <a:xfrm>
            <a:off x="0" y="483693"/>
            <a:ext cx="10972800" cy="92328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dirty="0">
                <a:solidFill>
                  <a:srgbClr val="1E4E79"/>
                </a:solidFill>
                <a:latin typeface="Calibri"/>
                <a:ea typeface="Calibri"/>
                <a:cs typeface="Calibri"/>
                <a:sym typeface="Calibri"/>
              </a:rPr>
              <a:t>TCO (Total Cost of Ownership)</a:t>
            </a:r>
            <a:endParaRPr lang="en-US" sz="5400" dirty="0"/>
          </a:p>
        </p:txBody>
      </p:sp>
      <p:graphicFrame>
        <p:nvGraphicFramePr>
          <p:cNvPr id="10" name="Diagram 9">
            <a:extLst>
              <a:ext uri="{FF2B5EF4-FFF2-40B4-BE49-F238E27FC236}">
                <a16:creationId xmlns:a16="http://schemas.microsoft.com/office/drawing/2014/main" id="{1EC30EC3-4F36-4564-BE14-1EF189DFB980}"/>
              </a:ext>
            </a:extLst>
          </p:cNvPr>
          <p:cNvGraphicFramePr/>
          <p:nvPr>
            <p:extLst>
              <p:ext uri="{D42A27DB-BD31-4B8C-83A1-F6EECF244321}">
                <p14:modId xmlns:p14="http://schemas.microsoft.com/office/powerpoint/2010/main" val="3047673725"/>
              </p:ext>
            </p:extLst>
          </p:nvPr>
        </p:nvGraphicFramePr>
        <p:xfrm>
          <a:off x="286407" y="1923026"/>
          <a:ext cx="11619186" cy="4934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0512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3"/>
          <p:cNvSpPr/>
          <p:nvPr/>
        </p:nvSpPr>
        <p:spPr>
          <a:xfrm>
            <a:off x="450850" y="138642"/>
            <a:ext cx="1068254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rgbClr val="1E4E79"/>
                </a:solidFill>
                <a:latin typeface="Calibri"/>
                <a:ea typeface="Calibri"/>
                <a:cs typeface="Calibri"/>
                <a:sym typeface="Calibri"/>
              </a:rPr>
              <a:t>Technology Adoption- Milking Robots</a:t>
            </a:r>
            <a:endParaRPr sz="5400" b="0" cap="none">
              <a:solidFill>
                <a:srgbClr val="1E4E79"/>
              </a:solidFill>
              <a:latin typeface="Calibri"/>
              <a:ea typeface="Calibri"/>
              <a:cs typeface="Calibri"/>
              <a:sym typeface="Calibri"/>
            </a:endParaRPr>
          </a:p>
        </p:txBody>
      </p:sp>
      <p:graphicFrame>
        <p:nvGraphicFramePr>
          <p:cNvPr id="323" name="Google Shape;323;p53"/>
          <p:cNvGraphicFramePr/>
          <p:nvPr/>
        </p:nvGraphicFramePr>
        <p:xfrm>
          <a:off x="450850" y="130069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24" name="Google Shape;324;p53"/>
          <p:cNvSpPr/>
          <p:nvPr/>
        </p:nvSpPr>
        <p:spPr>
          <a:xfrm>
            <a:off x="8483548" y="3811135"/>
            <a:ext cx="3693382"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i="1">
                <a:solidFill>
                  <a:schemeClr val="dk1"/>
                </a:solidFill>
                <a:latin typeface="Calibri"/>
                <a:ea typeface="Calibri"/>
                <a:cs typeface="Calibri"/>
                <a:sym typeface="Calibri"/>
              </a:rPr>
              <a:t>Accelerated growth</a:t>
            </a:r>
            <a:r>
              <a:rPr lang="en-US" sz="1600">
                <a:solidFill>
                  <a:schemeClr val="dk1"/>
                </a:solidFill>
                <a:latin typeface="Calibri"/>
                <a:ea typeface="Calibri"/>
                <a:cs typeface="Calibri"/>
                <a:sym typeface="Calibri"/>
              </a:rPr>
              <a:t> (≈15% annual growth)</a:t>
            </a:r>
            <a:endParaRPr sz="1600" b="0" cap="none">
              <a:solidFill>
                <a:schemeClr val="dk1"/>
              </a:solidFill>
              <a:latin typeface="Calibri"/>
              <a:ea typeface="Calibri"/>
              <a:cs typeface="Calibri"/>
              <a:sym typeface="Calibri"/>
            </a:endParaRPr>
          </a:p>
        </p:txBody>
      </p:sp>
      <p:sp>
        <p:nvSpPr>
          <p:cNvPr id="325" name="Google Shape;325;p53"/>
          <p:cNvSpPr/>
          <p:nvPr/>
        </p:nvSpPr>
        <p:spPr>
          <a:xfrm>
            <a:off x="8483548" y="4149689"/>
            <a:ext cx="3708452"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(50–70%) of </a:t>
            </a:r>
            <a:r>
              <a:rPr lang="en-US" sz="1600" i="1">
                <a:solidFill>
                  <a:schemeClr val="dk1"/>
                </a:solidFill>
                <a:latin typeface="Calibri"/>
                <a:ea typeface="Calibri"/>
                <a:cs typeface="Calibri"/>
                <a:sym typeface="Calibri"/>
              </a:rPr>
              <a:t>new</a:t>
            </a:r>
            <a:r>
              <a:rPr lang="en-US" sz="1600">
                <a:solidFill>
                  <a:schemeClr val="dk1"/>
                </a:solidFill>
                <a:latin typeface="Calibri"/>
                <a:ea typeface="Calibri"/>
                <a:cs typeface="Calibri"/>
                <a:sym typeface="Calibri"/>
              </a:rPr>
              <a:t> milking-systems are AMS</a:t>
            </a:r>
            <a:endParaRPr sz="1600" b="0" cap="none">
              <a:solidFill>
                <a:schemeClr val="dk1"/>
              </a:solidFill>
              <a:latin typeface="Calibri"/>
              <a:ea typeface="Calibri"/>
              <a:cs typeface="Calibri"/>
              <a:sym typeface="Calibri"/>
            </a:endParaRPr>
          </a:p>
        </p:txBody>
      </p:sp>
      <p:sp>
        <p:nvSpPr>
          <p:cNvPr id="326" name="Google Shape;326;p53"/>
          <p:cNvSpPr/>
          <p:nvPr/>
        </p:nvSpPr>
        <p:spPr>
          <a:xfrm>
            <a:off x="8679180" y="3470221"/>
            <a:ext cx="331719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Germany: 48,649 dairy farms</a:t>
            </a:r>
            <a:r>
              <a:rPr lang="en-US" sz="1600">
                <a:solidFill>
                  <a:schemeClr val="dk1"/>
                </a:solidFill>
                <a:latin typeface="Calibri"/>
                <a:ea typeface="Calibri"/>
                <a:cs typeface="Calibri"/>
                <a:sym typeface="Calibri"/>
              </a:rPr>
              <a:t> in 2024</a:t>
            </a:r>
            <a:endParaRPr sz="1600" b="0" cap="none">
              <a:solidFill>
                <a:schemeClr val="dk1"/>
              </a:solidFill>
              <a:latin typeface="Calibri"/>
              <a:ea typeface="Calibri"/>
              <a:cs typeface="Calibri"/>
              <a:sym typeface="Calibri"/>
            </a:endParaRPr>
          </a:p>
        </p:txBody>
      </p:sp>
      <p:sp>
        <p:nvSpPr>
          <p:cNvPr id="327" name="Google Shape;327;p53"/>
          <p:cNvSpPr txBox="1"/>
          <p:nvPr/>
        </p:nvSpPr>
        <p:spPr>
          <a:xfrm>
            <a:off x="8953500" y="5876925"/>
            <a:ext cx="314325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Source: regional surveys, LfL / TUM / German ag-tech reports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4"/>
          <p:cNvSpPr/>
          <p:nvPr/>
        </p:nvSpPr>
        <p:spPr>
          <a:xfrm>
            <a:off x="450850" y="233597"/>
            <a:ext cx="7719935"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dirty="0">
                <a:solidFill>
                  <a:srgbClr val="1E4E79"/>
                </a:solidFill>
                <a:latin typeface="Calibri"/>
                <a:ea typeface="Calibri"/>
                <a:cs typeface="Calibri"/>
                <a:sym typeface="Calibri"/>
              </a:rPr>
              <a:t>Technology Adoption- FMS</a:t>
            </a:r>
            <a:endParaRPr sz="5400" b="0" cap="none" dirty="0">
              <a:solidFill>
                <a:srgbClr val="1E4E79"/>
              </a:solidFill>
              <a:latin typeface="Calibri"/>
              <a:ea typeface="Calibri"/>
              <a:cs typeface="Calibri"/>
              <a:sym typeface="Calibri"/>
            </a:endParaRPr>
          </a:p>
        </p:txBody>
      </p:sp>
      <p:graphicFrame>
        <p:nvGraphicFramePr>
          <p:cNvPr id="333" name="Google Shape;333;p54"/>
          <p:cNvGraphicFramePr/>
          <p:nvPr/>
        </p:nvGraphicFramePr>
        <p:xfrm>
          <a:off x="450850" y="130069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34" name="Google Shape;334;p54"/>
          <p:cNvSpPr/>
          <p:nvPr/>
        </p:nvSpPr>
        <p:spPr>
          <a:xfrm>
            <a:off x="8549196" y="3125170"/>
            <a:ext cx="344235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By 2030, 90%</a:t>
            </a:r>
            <a:r>
              <a:rPr lang="en-US" sz="1600">
                <a:solidFill>
                  <a:schemeClr val="dk1"/>
                </a:solidFill>
                <a:latin typeface="Calibri"/>
                <a:ea typeface="Calibri"/>
                <a:cs typeface="Calibri"/>
                <a:sym typeface="Calibri"/>
              </a:rPr>
              <a:t> of German farms will use</a:t>
            </a:r>
            <a:endParaRPr/>
          </a:p>
          <a:p>
            <a:pPr marL="0" marR="0" lvl="0" indent="0" algn="ctr" rtl="0">
              <a:spcBef>
                <a:spcPts val="0"/>
              </a:spcBef>
              <a:spcAft>
                <a:spcPts val="0"/>
              </a:spcAft>
              <a:buNone/>
            </a:pPr>
            <a:r>
              <a:rPr lang="en-US" sz="1600" b="1">
                <a:solidFill>
                  <a:schemeClr val="dk1"/>
                </a:solidFill>
                <a:latin typeface="Calibri"/>
                <a:ea typeface="Calibri"/>
                <a:cs typeface="Calibri"/>
                <a:sym typeface="Calibri"/>
              </a:rPr>
              <a:t>farm management software (FMS)</a:t>
            </a:r>
            <a:r>
              <a:rPr lang="en-US" sz="1600">
                <a:solidFill>
                  <a:schemeClr val="dk1"/>
                </a:solidFill>
                <a:latin typeface="Calibri"/>
                <a:ea typeface="Calibri"/>
                <a:cs typeface="Calibri"/>
                <a:sym typeface="Calibri"/>
              </a:rPr>
              <a:t> </a:t>
            </a:r>
            <a:endParaRPr sz="1600" b="0" cap="none">
              <a:solidFill>
                <a:schemeClr val="dk1"/>
              </a:solidFill>
              <a:latin typeface="Calibri"/>
              <a:ea typeface="Calibri"/>
              <a:cs typeface="Calibri"/>
              <a:sym typeface="Calibri"/>
            </a:endParaRPr>
          </a:p>
        </p:txBody>
      </p:sp>
      <p:sp>
        <p:nvSpPr>
          <p:cNvPr id="335" name="Google Shape;335;p54"/>
          <p:cNvSpPr txBox="1"/>
          <p:nvPr/>
        </p:nvSpPr>
        <p:spPr>
          <a:xfrm>
            <a:off x="8953500" y="5876925"/>
            <a:ext cx="314325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Source: regional surveys, LfL / TUM / German ag-tech reports</a:t>
            </a:r>
            <a:endParaRPr/>
          </a:p>
        </p:txBody>
      </p:sp>
      <p:sp>
        <p:nvSpPr>
          <p:cNvPr id="336" name="Google Shape;336;p54"/>
          <p:cNvSpPr/>
          <p:nvPr/>
        </p:nvSpPr>
        <p:spPr>
          <a:xfrm>
            <a:off x="8659216" y="1834521"/>
            <a:ext cx="3009542"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1 in 6 farms (~16%) plan to invest</a:t>
            </a:r>
            <a:endParaRPr/>
          </a:p>
          <a:p>
            <a:pPr marL="0" marR="0" lvl="0" indent="0" algn="ctr" rtl="0">
              <a:spcBef>
                <a:spcPts val="0"/>
              </a:spcBef>
              <a:spcAft>
                <a:spcPts val="0"/>
              </a:spcAft>
              <a:buNone/>
            </a:pPr>
            <a:r>
              <a:rPr lang="en-US" sz="1600">
                <a:solidFill>
                  <a:schemeClr val="dk1"/>
                </a:solidFill>
                <a:latin typeface="Calibri"/>
                <a:ea typeface="Calibri"/>
                <a:cs typeface="Calibri"/>
                <a:sym typeface="Calibri"/>
              </a:rPr>
              <a:t> in digitalization</a:t>
            </a:r>
            <a:endParaRPr sz="1600" b="0" cap="none">
              <a:solidFill>
                <a:schemeClr val="dk1"/>
              </a:solidFill>
              <a:latin typeface="Calibri"/>
              <a:ea typeface="Calibri"/>
              <a:cs typeface="Calibri"/>
              <a:sym typeface="Calibri"/>
            </a:endParaRPr>
          </a:p>
        </p:txBody>
      </p:sp>
      <p:sp>
        <p:nvSpPr>
          <p:cNvPr id="337" name="Google Shape;337;p54"/>
          <p:cNvSpPr/>
          <p:nvPr/>
        </p:nvSpPr>
        <p:spPr>
          <a:xfrm>
            <a:off x="8578850" y="2378744"/>
            <a:ext cx="3253583"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In 2024, 60%</a:t>
            </a:r>
            <a:r>
              <a:rPr lang="en-US" sz="1600">
                <a:solidFill>
                  <a:schemeClr val="dk1"/>
                </a:solidFill>
                <a:latin typeface="Calibri"/>
                <a:ea typeface="Calibri"/>
                <a:cs typeface="Calibri"/>
                <a:sym typeface="Calibri"/>
              </a:rPr>
              <a:t> of German farms use</a:t>
            </a:r>
            <a:endParaRPr/>
          </a:p>
          <a:p>
            <a:pPr marL="0" marR="0" lvl="0" indent="0" algn="ctr" rtl="0">
              <a:spcBef>
                <a:spcPts val="0"/>
              </a:spcBef>
              <a:spcAft>
                <a:spcPts val="0"/>
              </a:spcAft>
              <a:buNone/>
            </a:pPr>
            <a:r>
              <a:rPr lang="en-US" sz="1600" b="1">
                <a:solidFill>
                  <a:schemeClr val="dk1"/>
                </a:solidFill>
                <a:latin typeface="Calibri"/>
                <a:ea typeface="Calibri"/>
                <a:cs typeface="Calibri"/>
                <a:sym typeface="Calibri"/>
              </a:rPr>
              <a:t>farm management software (FMS)</a:t>
            </a:r>
            <a:r>
              <a:rPr lang="en-US" sz="1600">
                <a:solidFill>
                  <a:schemeClr val="dk1"/>
                </a:solidFill>
                <a:latin typeface="Calibri"/>
                <a:ea typeface="Calibri"/>
                <a:cs typeface="Calibri"/>
                <a:sym typeface="Calibri"/>
              </a:rPr>
              <a:t> </a:t>
            </a:r>
            <a:endParaRPr sz="1600" b="0" cap="non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42"/>
        <p:cNvGrpSpPr/>
        <p:nvPr/>
      </p:nvGrpSpPr>
      <p:grpSpPr>
        <a:xfrm>
          <a:off x="0" y="0"/>
          <a:ext cx="0" cy="0"/>
          <a:chOff x="0" y="0"/>
          <a:chExt cx="0" cy="0"/>
        </a:xfrm>
      </p:grpSpPr>
      <p:sp>
        <p:nvSpPr>
          <p:cNvPr id="343" name="Google Shape;343;g3a58bb6e0a3_0_0"/>
          <p:cNvSpPr txBox="1">
            <a:spLocks noGrp="1"/>
          </p:cNvSpPr>
          <p:nvPr>
            <p:ph type="title"/>
          </p:nvPr>
        </p:nvSpPr>
        <p:spPr>
          <a:xfrm>
            <a:off x="550863" y="550801"/>
            <a:ext cx="11090400" cy="1237500"/>
          </a:xfrm>
          <a:prstGeom prst="rect">
            <a:avLst/>
          </a:prstGeom>
        </p:spPr>
        <p:txBody>
          <a:bodyPr spcFirstLastPara="1" wrap="square" lIns="0" tIns="0" rIns="0" bIns="0" anchor="t" anchorCtr="0">
            <a:noAutofit/>
          </a:bodyPr>
          <a:lstStyle/>
          <a:p>
            <a:pPr marL="0" lvl="0" indent="0" rtl="0">
              <a:lnSpc>
                <a:spcPct val="100000"/>
              </a:lnSpc>
              <a:spcBef>
                <a:spcPts val="0"/>
              </a:spcBef>
              <a:spcAft>
                <a:spcPts val="0"/>
              </a:spcAft>
              <a:buClr>
                <a:schemeClr val="dk1"/>
              </a:buClr>
              <a:buFont typeface="Arial"/>
              <a:buNone/>
            </a:pPr>
            <a:r>
              <a:rPr lang="en-US" sz="5400" dirty="0">
                <a:solidFill>
                  <a:srgbClr val="1E4E79"/>
                </a:solidFill>
              </a:rPr>
              <a:t>Challenges</a:t>
            </a:r>
            <a:endParaRPr sz="1400" dirty="0">
              <a:latin typeface="Arial"/>
              <a:ea typeface="Arial"/>
              <a:cs typeface="Arial"/>
              <a:sym typeface="Arial"/>
            </a:endParaRPr>
          </a:p>
          <a:p>
            <a:pPr marL="0" lvl="0" indent="0" algn="l" rtl="0">
              <a:spcBef>
                <a:spcPts val="0"/>
              </a:spcBef>
              <a:spcAft>
                <a:spcPts val="0"/>
              </a:spcAft>
              <a:buNone/>
            </a:pPr>
            <a:endParaRPr dirty="0"/>
          </a:p>
        </p:txBody>
      </p:sp>
      <p:sp>
        <p:nvSpPr>
          <p:cNvPr id="344" name="Google Shape;344;g3a58bb6e0a3_0_0"/>
          <p:cNvSpPr txBox="1">
            <a:spLocks noGrp="1"/>
          </p:cNvSpPr>
          <p:nvPr>
            <p:ph type="body" idx="1"/>
          </p:nvPr>
        </p:nvSpPr>
        <p:spPr>
          <a:xfrm>
            <a:off x="553738" y="1917075"/>
            <a:ext cx="10455900" cy="4297800"/>
          </a:xfrm>
          <a:prstGeom prst="rect">
            <a:avLst/>
          </a:prstGeom>
        </p:spPr>
        <p:txBody>
          <a:bodyPr spcFirstLastPara="1" wrap="square" lIns="0" tIns="0" rIns="0" bIns="0" anchor="t" anchorCtr="0">
            <a:normAutofit/>
          </a:bodyPr>
          <a:lstStyle/>
          <a:p>
            <a:pPr marL="457200" lvl="0" indent="-349250" algn="l" rtl="0">
              <a:lnSpc>
                <a:spcPct val="115000"/>
              </a:lnSpc>
              <a:spcBef>
                <a:spcPts val="1200"/>
              </a:spcBef>
              <a:spcAft>
                <a:spcPts val="0"/>
              </a:spcAft>
              <a:buClr>
                <a:schemeClr val="dk1"/>
              </a:buClr>
              <a:buSzPts val="1900"/>
              <a:buFont typeface="Calibri"/>
              <a:buChar char="●"/>
            </a:pPr>
            <a:r>
              <a:rPr lang="en-US" sz="1900">
                <a:solidFill>
                  <a:schemeClr val="dk1"/>
                </a:solidFill>
              </a:rPr>
              <a:t>Climate pressure is causing heat stress in cows, resulting in lower milk yield and reduced farm performance.</a:t>
            </a:r>
            <a:br>
              <a:rPr lang="en-US" sz="1900">
                <a:solidFill>
                  <a:schemeClr val="dk1"/>
                </a:solidFill>
              </a:rPr>
            </a:br>
            <a:endParaRPr sz="1900">
              <a:solidFill>
                <a:schemeClr val="dk1"/>
              </a:solidFill>
            </a:endParaRPr>
          </a:p>
          <a:p>
            <a:pPr marL="457200" lvl="0" indent="-349250" algn="l" rtl="0">
              <a:lnSpc>
                <a:spcPct val="115000"/>
              </a:lnSpc>
              <a:spcBef>
                <a:spcPts val="0"/>
              </a:spcBef>
              <a:spcAft>
                <a:spcPts val="0"/>
              </a:spcAft>
              <a:buClr>
                <a:schemeClr val="dk1"/>
              </a:buClr>
              <a:buSzPts val="1900"/>
              <a:buFont typeface="Calibri"/>
              <a:buChar char="●"/>
            </a:pPr>
            <a:r>
              <a:rPr lang="en-US" sz="1900">
                <a:solidFill>
                  <a:schemeClr val="dk1"/>
                </a:solidFill>
              </a:rPr>
              <a:t>There is a major labour shortage, and many farmers are aging, making it harder to manage farms efficiently.</a:t>
            </a:r>
            <a:br>
              <a:rPr lang="en-US" sz="1900">
                <a:solidFill>
                  <a:schemeClr val="dk1"/>
                </a:solidFill>
              </a:rPr>
            </a:br>
            <a:endParaRPr sz="1900">
              <a:solidFill>
                <a:schemeClr val="dk1"/>
              </a:solidFill>
            </a:endParaRPr>
          </a:p>
          <a:p>
            <a:pPr marL="457200" lvl="0" indent="-349250" algn="l" rtl="0">
              <a:lnSpc>
                <a:spcPct val="115000"/>
              </a:lnSpc>
              <a:spcBef>
                <a:spcPts val="0"/>
              </a:spcBef>
              <a:spcAft>
                <a:spcPts val="0"/>
              </a:spcAft>
              <a:buClr>
                <a:schemeClr val="dk1"/>
              </a:buClr>
              <a:buSzPts val="1900"/>
              <a:buFont typeface="Calibri"/>
              <a:buChar char="●"/>
            </a:pPr>
            <a:r>
              <a:rPr lang="en-US" sz="1900">
                <a:solidFill>
                  <a:schemeClr val="dk1"/>
                </a:solidFill>
              </a:rPr>
              <a:t>Rising production costs for feed, energy, and fertilizer increase financial pressure on dairy farms.</a:t>
            </a:r>
            <a:br>
              <a:rPr lang="en-US" sz="1900">
                <a:solidFill>
                  <a:schemeClr val="dk1"/>
                </a:solidFill>
              </a:rPr>
            </a:br>
            <a:endParaRPr sz="1900">
              <a:solidFill>
                <a:schemeClr val="dk1"/>
              </a:solidFill>
            </a:endParaRPr>
          </a:p>
          <a:p>
            <a:pPr marL="457200" lvl="0" indent="-349250" algn="l" rtl="0">
              <a:lnSpc>
                <a:spcPct val="115000"/>
              </a:lnSpc>
              <a:spcBef>
                <a:spcPts val="0"/>
              </a:spcBef>
              <a:spcAft>
                <a:spcPts val="0"/>
              </a:spcAft>
              <a:buClr>
                <a:schemeClr val="dk1"/>
              </a:buClr>
              <a:buSzPts val="1900"/>
              <a:buFont typeface="Calibri"/>
              <a:buChar char="●"/>
            </a:pPr>
            <a:r>
              <a:rPr lang="en-US" sz="1900">
                <a:solidFill>
                  <a:schemeClr val="dk1"/>
                </a:solidFill>
              </a:rPr>
              <a:t>Digital systems like AMS and sensors are often not fully integrated, creating data gaps.</a:t>
            </a:r>
            <a:br>
              <a:rPr lang="en-US" sz="1900">
                <a:solidFill>
                  <a:schemeClr val="dk1"/>
                </a:solidFill>
              </a:rPr>
            </a:br>
            <a:endParaRPr sz="1900">
              <a:solidFill>
                <a:schemeClr val="dk1"/>
              </a:solidFill>
            </a:endParaRPr>
          </a:p>
          <a:p>
            <a:pPr marL="457200" lvl="0" indent="-349250" algn="l" rtl="0">
              <a:lnSpc>
                <a:spcPct val="115000"/>
              </a:lnSpc>
              <a:spcBef>
                <a:spcPts val="0"/>
              </a:spcBef>
              <a:spcAft>
                <a:spcPts val="0"/>
              </a:spcAft>
              <a:buClr>
                <a:schemeClr val="dk1"/>
              </a:buClr>
              <a:buSzPts val="1900"/>
              <a:buFont typeface="Calibri"/>
              <a:buChar char="●"/>
            </a:pPr>
            <a:r>
              <a:rPr lang="en-US" sz="1900">
                <a:solidFill>
                  <a:schemeClr val="dk1"/>
                </a:solidFill>
              </a:rPr>
              <a:t>Animal diseases are sometimes detected late, leading to higher treatment costs and milk loss.</a:t>
            </a:r>
            <a:endParaRPr sz="1900">
              <a:solidFill>
                <a:schemeClr val="dk1"/>
              </a:solidFill>
            </a:endParaRPr>
          </a:p>
        </p:txBody>
      </p:sp>
    </p:spTree>
    <p:extLst>
      <p:ext uri="{BB962C8B-B14F-4D97-AF65-F5344CB8AC3E}">
        <p14:creationId xmlns:p14="http://schemas.microsoft.com/office/powerpoint/2010/main" val="2963134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CB199-B896-706A-AC91-981153AC3F2A}"/>
              </a:ext>
            </a:extLst>
          </p:cNvPr>
          <p:cNvSpPr>
            <a:spLocks noGrp="1"/>
          </p:cNvSpPr>
          <p:nvPr>
            <p:ph type="title"/>
          </p:nvPr>
        </p:nvSpPr>
        <p:spPr>
          <a:xfrm>
            <a:off x="452393" y="218701"/>
            <a:ext cx="10945037" cy="1133856"/>
          </a:xfrm>
        </p:spPr>
        <p:txBody>
          <a:bodyPr anchor="t">
            <a:normAutofit fontScale="90000"/>
          </a:bodyPr>
          <a:lstStyle/>
          <a:p>
            <a:r>
              <a:rPr lang="en-US" sz="5400" dirty="0">
                <a:solidFill>
                  <a:srgbClr val="1E4E79"/>
                </a:solidFill>
                <a:sym typeface="Arial"/>
              </a:rPr>
              <a:t>SWOT Analysis : Structural Hurdles and Mitigation.(Internal Factors) </a:t>
            </a:r>
          </a:p>
        </p:txBody>
      </p:sp>
      <p:graphicFrame>
        <p:nvGraphicFramePr>
          <p:cNvPr id="12" name="Content Placeholder 2">
            <a:extLst>
              <a:ext uri="{FF2B5EF4-FFF2-40B4-BE49-F238E27FC236}">
                <a16:creationId xmlns:a16="http://schemas.microsoft.com/office/drawing/2014/main" id="{4F6C67F7-FF97-A9F7-E6C6-9F3B4E79AE00}"/>
              </a:ext>
            </a:extLst>
          </p:cNvPr>
          <p:cNvGraphicFramePr>
            <a:graphicFrameLocks noGrp="1"/>
          </p:cNvGraphicFramePr>
          <p:nvPr>
            <p:ph idx="1"/>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6101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EBC37-9931-D80F-2B30-F97D1A79D01D}"/>
              </a:ext>
            </a:extLst>
          </p:cNvPr>
          <p:cNvSpPr>
            <a:spLocks noGrp="1"/>
          </p:cNvSpPr>
          <p:nvPr>
            <p:ph type="title"/>
          </p:nvPr>
        </p:nvSpPr>
        <p:spPr>
          <a:xfrm>
            <a:off x="864407" y="485857"/>
            <a:ext cx="9162288" cy="1132258"/>
          </a:xfrm>
        </p:spPr>
        <p:txBody>
          <a:bodyPr>
            <a:noAutofit/>
          </a:bodyPr>
          <a:lstStyle/>
          <a:p>
            <a:r>
              <a:rPr lang="en-US" sz="4900" dirty="0">
                <a:solidFill>
                  <a:srgbClr val="1E4E79"/>
                </a:solidFill>
              </a:rPr>
              <a:t>External Factors: Opportunities and threats. </a:t>
            </a:r>
          </a:p>
        </p:txBody>
      </p:sp>
      <p:graphicFrame>
        <p:nvGraphicFramePr>
          <p:cNvPr id="5" name="Content Placeholder 2">
            <a:extLst>
              <a:ext uri="{FF2B5EF4-FFF2-40B4-BE49-F238E27FC236}">
                <a16:creationId xmlns:a16="http://schemas.microsoft.com/office/drawing/2014/main" id="{A9B97EDA-5966-9EAD-EA28-9B35C6FA3242}"/>
              </a:ext>
            </a:extLst>
          </p:cNvPr>
          <p:cNvGraphicFramePr>
            <a:graphicFrameLocks noGrp="1"/>
          </p:cNvGraphicFramePr>
          <p:nvPr>
            <p:ph idx="1"/>
          </p:nvPr>
        </p:nvGraphicFramePr>
        <p:xfrm>
          <a:off x="1514856" y="2039112"/>
          <a:ext cx="9162288" cy="4069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0025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3a58bb6e0a3_0_14"/>
          <p:cNvSpPr txBox="1">
            <a:spLocks noGrp="1"/>
          </p:cNvSpPr>
          <p:nvPr>
            <p:ph type="title"/>
          </p:nvPr>
        </p:nvSpPr>
        <p:spPr>
          <a:xfrm>
            <a:off x="550863" y="550801"/>
            <a:ext cx="11090400" cy="1237500"/>
          </a:xfrm>
          <a:prstGeom prst="rect">
            <a:avLst/>
          </a:prstGeom>
        </p:spPr>
        <p:txBody>
          <a:bodyPr spcFirstLastPara="1" wrap="square" lIns="0" tIns="0" rIns="0" bIns="0" anchor="t" anchorCtr="0">
            <a:noAutofit/>
          </a:bodyPr>
          <a:lstStyle/>
          <a:p>
            <a:pPr marL="0" lvl="0" indent="0" rtl="0">
              <a:lnSpc>
                <a:spcPct val="100000"/>
              </a:lnSpc>
              <a:spcBef>
                <a:spcPts val="0"/>
              </a:spcBef>
              <a:spcAft>
                <a:spcPts val="0"/>
              </a:spcAft>
              <a:buClr>
                <a:schemeClr val="dk1"/>
              </a:buClr>
              <a:buSzPts val="1100"/>
              <a:buFont typeface="Arial"/>
              <a:buNone/>
            </a:pPr>
            <a:r>
              <a:rPr lang="en-US" sz="5400" dirty="0">
                <a:solidFill>
                  <a:srgbClr val="1E4E79"/>
                </a:solidFill>
              </a:rPr>
              <a:t>Opportunities- </a:t>
            </a:r>
            <a:r>
              <a:rPr lang="en-US" sz="4400" dirty="0">
                <a:solidFill>
                  <a:srgbClr val="1E4E79"/>
                </a:solidFill>
              </a:rPr>
              <a:t>Precision Tech Driven Dairy</a:t>
            </a:r>
            <a:endParaRPr sz="4400" dirty="0"/>
          </a:p>
        </p:txBody>
      </p:sp>
      <p:sp>
        <p:nvSpPr>
          <p:cNvPr id="351" name="Google Shape;351;g3a58bb6e0a3_0_14"/>
          <p:cNvSpPr txBox="1">
            <a:spLocks noGrp="1"/>
          </p:cNvSpPr>
          <p:nvPr>
            <p:ph type="body" idx="1"/>
          </p:nvPr>
        </p:nvSpPr>
        <p:spPr>
          <a:xfrm>
            <a:off x="553720" y="1917065"/>
            <a:ext cx="2921100" cy="4297800"/>
          </a:xfrm>
          <a:prstGeom prst="rect">
            <a:avLst/>
          </a:prstGeom>
        </p:spPr>
        <p:txBody>
          <a:bodyPr spcFirstLastPara="1" wrap="square" lIns="0" tIns="0" rIns="0" bIns="0" anchor="t" anchorCtr="0">
            <a:normAutofit/>
          </a:bodyPr>
          <a:lstStyle/>
          <a:p>
            <a:pPr marL="0" lvl="0" indent="0" algn="l" rtl="0">
              <a:spcBef>
                <a:spcPts val="1000"/>
              </a:spcBef>
              <a:spcAft>
                <a:spcPts val="0"/>
              </a:spcAft>
              <a:buNone/>
            </a:pPr>
            <a:endParaRPr/>
          </a:p>
        </p:txBody>
      </p:sp>
      <p:pic>
        <p:nvPicPr>
          <p:cNvPr id="352" name="Google Shape;352;g3a58bb6e0a3_0_14" title="1-s2.0-S266592712300103X-gr6_lrg.jpg"/>
          <p:cNvPicPr preferRelativeResize="0"/>
          <p:nvPr/>
        </p:nvPicPr>
        <p:blipFill>
          <a:blip r:embed="rId3">
            <a:alphaModFix/>
          </a:blip>
          <a:stretch>
            <a:fillRect/>
          </a:stretch>
        </p:blipFill>
        <p:spPr>
          <a:xfrm>
            <a:off x="762000" y="1658825"/>
            <a:ext cx="10009324" cy="4684826"/>
          </a:xfrm>
          <a:prstGeom prst="rect">
            <a:avLst/>
          </a:prstGeom>
          <a:noFill/>
          <a:ln>
            <a:noFill/>
          </a:ln>
        </p:spPr>
      </p:pic>
      <p:sp>
        <p:nvSpPr>
          <p:cNvPr id="353" name="Google Shape;353;g3a58bb6e0a3_0_14"/>
          <p:cNvSpPr txBox="1"/>
          <p:nvPr/>
        </p:nvSpPr>
        <p:spPr>
          <a:xfrm>
            <a:off x="1730650" y="6343650"/>
            <a:ext cx="7596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chemeClr val="dk1"/>
                </a:solidFill>
                <a:latin typeface="Calibri"/>
                <a:ea typeface="Calibri"/>
                <a:cs typeface="Calibri"/>
                <a:sym typeface="Calibri"/>
              </a:rPr>
              <a:t>Source: https://www.sciencedirect.com/science/article/pii/S266592712300103X</a:t>
            </a:r>
            <a:endParaRPr sz="15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4"/>
          <p:cNvSpPr txBox="1">
            <a:spLocks noGrp="1"/>
          </p:cNvSpPr>
          <p:nvPr>
            <p:ph type="title"/>
          </p:nvPr>
        </p:nvSpPr>
        <p:spPr>
          <a:xfrm>
            <a:off x="611162" y="2868268"/>
            <a:ext cx="5179200" cy="2841900"/>
          </a:xfrm>
          <a:prstGeom prst="rect">
            <a:avLst/>
          </a:prstGeom>
          <a:noFill/>
          <a:ln>
            <a:noFill/>
          </a:ln>
        </p:spPr>
        <p:txBody>
          <a:bodyPr spcFirstLastPara="1" wrap="square" lIns="0" tIns="0" rIns="0" bIns="0" anchor="t" anchorCtr="0">
            <a:noAutofit/>
          </a:bodyPr>
          <a:lstStyle/>
          <a:p>
            <a:pPr>
              <a:lnSpc>
                <a:spcPct val="100000"/>
              </a:lnSpc>
              <a:buClr>
                <a:schemeClr val="dk1"/>
              </a:buClr>
              <a:buSzPts val="1100"/>
              <a:buFont typeface="Arial"/>
            </a:pPr>
            <a:r>
              <a:rPr lang="en-US" dirty="0">
                <a:solidFill>
                  <a:srgbClr val="1E4E79"/>
                </a:solidFill>
              </a:rPr>
              <a:t>Thank you</a:t>
            </a:r>
            <a:endParaRPr dirty="0">
              <a:solidFill>
                <a:srgbClr val="1E4E79"/>
              </a:solidFill>
            </a:endParaRPr>
          </a:p>
        </p:txBody>
      </p:sp>
      <p:pic>
        <p:nvPicPr>
          <p:cNvPr id="359" name="Google Shape;359;p14"/>
          <p:cNvPicPr preferRelativeResize="0">
            <a:picLocks noGrp="1"/>
          </p:cNvPicPr>
          <p:nvPr>
            <p:ph type="pic" idx="2"/>
          </p:nvPr>
        </p:nvPicPr>
        <p:blipFill rotWithShape="1">
          <a:blip r:embed="rId3">
            <a:alphaModFix/>
          </a:blip>
          <a:srcRect l="22561" r="22561"/>
          <a:stretch/>
        </p:blipFill>
        <p:spPr>
          <a:xfrm>
            <a:off x="5926138" y="549275"/>
            <a:ext cx="5654700" cy="5787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3a5a3c9c08f_0_17"/>
          <p:cNvSpPr txBox="1">
            <a:spLocks noGrp="1"/>
          </p:cNvSpPr>
          <p:nvPr>
            <p:ph type="title"/>
          </p:nvPr>
        </p:nvSpPr>
        <p:spPr>
          <a:xfrm>
            <a:off x="7018020" y="662937"/>
            <a:ext cx="4624500" cy="55419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27" name="Google Shape;127;g3a5a3c9c08f_0_17"/>
          <p:cNvSpPr>
            <a:spLocks noGrp="1"/>
          </p:cNvSpPr>
          <p:nvPr>
            <p:ph type="pic" idx="2"/>
          </p:nvPr>
        </p:nvSpPr>
        <p:spPr>
          <a:xfrm>
            <a:off x="0" y="0"/>
            <a:ext cx="6267600" cy="6858000"/>
          </a:xfrm>
          <a:prstGeom prst="rect">
            <a:avLst/>
          </a:prstGeom>
        </p:spPr>
      </p:sp>
      <p:pic>
        <p:nvPicPr>
          <p:cNvPr id="128" name="Google Shape;128;g3a5a3c9c08f_0_17" title="Screenshot 2025-11-18 220401.png"/>
          <p:cNvPicPr preferRelativeResize="0"/>
          <p:nvPr/>
        </p:nvPicPr>
        <p:blipFill>
          <a:blip r:embed="rId3">
            <a:alphaModFix/>
          </a:blip>
          <a:stretch>
            <a:fillRect/>
          </a:stretch>
        </p:blipFill>
        <p:spPr>
          <a:xfrm>
            <a:off x="0" y="51981"/>
            <a:ext cx="12192000" cy="675403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3a5a3c9c08f_0_29"/>
          <p:cNvSpPr txBox="1">
            <a:spLocks noGrp="1"/>
          </p:cNvSpPr>
          <p:nvPr>
            <p:ph type="title"/>
          </p:nvPr>
        </p:nvSpPr>
        <p:spPr>
          <a:xfrm>
            <a:off x="7018020" y="662937"/>
            <a:ext cx="4624500" cy="55419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35" name="Google Shape;135;g3a5a3c9c08f_0_29"/>
          <p:cNvSpPr>
            <a:spLocks noGrp="1"/>
          </p:cNvSpPr>
          <p:nvPr>
            <p:ph type="pic" idx="2"/>
          </p:nvPr>
        </p:nvSpPr>
        <p:spPr>
          <a:xfrm>
            <a:off x="0" y="0"/>
            <a:ext cx="6267600" cy="6858000"/>
          </a:xfrm>
          <a:prstGeom prst="rect">
            <a:avLst/>
          </a:prstGeom>
        </p:spPr>
      </p:sp>
      <p:pic>
        <p:nvPicPr>
          <p:cNvPr id="136" name="Google Shape;136;g3a5a3c9c08f_0_29" title="Screenshot 2025-11-18 220442.png"/>
          <p:cNvPicPr preferRelativeResize="0"/>
          <p:nvPr/>
        </p:nvPicPr>
        <p:blipFill>
          <a:blip r:embed="rId3">
            <a:alphaModFix/>
          </a:blip>
          <a:stretch>
            <a:fillRect/>
          </a:stretch>
        </p:blipFill>
        <p:spPr>
          <a:xfrm>
            <a:off x="121600" y="0"/>
            <a:ext cx="12070399"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1" name="Google Shape;151;g3a5a3c9c08f_0_45" title="Screenshot 2025-11-18 215721.png"/>
          <p:cNvPicPr preferRelativeResize="0"/>
          <p:nvPr/>
        </p:nvPicPr>
        <p:blipFill>
          <a:blip r:embed="rId3">
            <a:alphaModFix/>
          </a:blip>
          <a:stretch>
            <a:fillRect/>
          </a:stretch>
        </p:blipFill>
        <p:spPr>
          <a:xfrm>
            <a:off x="904973" y="1027522"/>
            <a:ext cx="10444899" cy="5533534"/>
          </a:xfrm>
          <a:prstGeom prst="rect">
            <a:avLst/>
          </a:prstGeom>
          <a:noFill/>
          <a:ln>
            <a:noFill/>
          </a:ln>
        </p:spPr>
      </p:pic>
      <p:sp>
        <p:nvSpPr>
          <p:cNvPr id="4" name="Google Shape;148;p39">
            <a:extLst>
              <a:ext uri="{FF2B5EF4-FFF2-40B4-BE49-F238E27FC236}">
                <a16:creationId xmlns:a16="http://schemas.microsoft.com/office/drawing/2014/main" id="{CB81E176-C1F7-4410-BEBC-D2A6CC291F1E}"/>
              </a:ext>
            </a:extLst>
          </p:cNvPr>
          <p:cNvSpPr/>
          <p:nvPr/>
        </p:nvSpPr>
        <p:spPr>
          <a:xfrm>
            <a:off x="242015" y="0"/>
            <a:ext cx="9571287"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Conventional Milk Production</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g3a5a3c9c08f_0_51" title="Screenshot 2025-11-18 215744.png"/>
          <p:cNvPicPr preferRelativeResize="0"/>
          <p:nvPr/>
        </p:nvPicPr>
        <p:blipFill>
          <a:blip r:embed="rId3">
            <a:alphaModFix/>
          </a:blip>
          <a:stretch>
            <a:fillRect/>
          </a:stretch>
        </p:blipFill>
        <p:spPr>
          <a:xfrm>
            <a:off x="471338" y="1093509"/>
            <a:ext cx="10689998" cy="5467546"/>
          </a:xfrm>
          <a:prstGeom prst="rect">
            <a:avLst/>
          </a:prstGeom>
          <a:noFill/>
          <a:ln>
            <a:noFill/>
          </a:ln>
        </p:spPr>
      </p:pic>
      <p:sp>
        <p:nvSpPr>
          <p:cNvPr id="3" name="Google Shape;148;p39">
            <a:extLst>
              <a:ext uri="{FF2B5EF4-FFF2-40B4-BE49-F238E27FC236}">
                <a16:creationId xmlns:a16="http://schemas.microsoft.com/office/drawing/2014/main" id="{5A9AD243-544F-48B5-BBC1-A36F2739DA22}"/>
              </a:ext>
            </a:extLst>
          </p:cNvPr>
          <p:cNvSpPr/>
          <p:nvPr/>
        </p:nvSpPr>
        <p:spPr>
          <a:xfrm>
            <a:off x="242015" y="0"/>
            <a:ext cx="9571287"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Organic Milk Production</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36"/>
          <p:cNvPicPr preferRelativeResize="0"/>
          <p:nvPr/>
        </p:nvPicPr>
        <p:blipFill rotWithShape="1">
          <a:blip r:embed="rId3">
            <a:alphaModFix/>
          </a:blip>
          <a:srcRect/>
          <a:stretch/>
        </p:blipFill>
        <p:spPr>
          <a:xfrm>
            <a:off x="1653700" y="1167873"/>
            <a:ext cx="7830768" cy="5527601"/>
          </a:xfrm>
          <a:prstGeom prst="rect">
            <a:avLst/>
          </a:prstGeom>
          <a:noFill/>
          <a:ln>
            <a:noFill/>
          </a:ln>
        </p:spPr>
      </p:pic>
      <p:sp>
        <p:nvSpPr>
          <p:cNvPr id="118" name="Google Shape;118;p36"/>
          <p:cNvSpPr/>
          <p:nvPr/>
        </p:nvSpPr>
        <p:spPr>
          <a:xfrm>
            <a:off x="1128147" y="162526"/>
            <a:ext cx="6790705" cy="923330"/>
          </a:xfrm>
          <a:prstGeom prst="rect">
            <a:avLst/>
          </a:prstGeom>
          <a:noFill/>
          <a:ln>
            <a:noFill/>
          </a:ln>
          <a:effectLst>
            <a:glow rad="63500">
              <a:schemeClr val="accent2">
                <a:satMod val="175000"/>
                <a:alpha val="40000"/>
              </a:schemeClr>
            </a:glo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dirty="0">
                <a:solidFill>
                  <a:srgbClr val="1E4E79"/>
                </a:solidFill>
                <a:latin typeface="Calibri"/>
                <a:ea typeface="Calibri"/>
                <a:cs typeface="Calibri"/>
                <a:sym typeface="Calibri"/>
              </a:rPr>
              <a:t>Global Milk Production</a:t>
            </a:r>
            <a:endParaRPr dirty="0"/>
          </a:p>
        </p:txBody>
      </p:sp>
    </p:spTree>
    <p:extLst>
      <p:ext uri="{BB962C8B-B14F-4D97-AF65-F5344CB8AC3E}">
        <p14:creationId xmlns:p14="http://schemas.microsoft.com/office/powerpoint/2010/main" val="2614069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7"/>
          <p:cNvSpPr/>
          <p:nvPr/>
        </p:nvSpPr>
        <p:spPr>
          <a:xfrm>
            <a:off x="257973" y="254580"/>
            <a:ext cx="10186926" cy="92328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i="0" u="none" strike="noStrike" cap="none" dirty="0">
                <a:solidFill>
                  <a:srgbClr val="1E4E79"/>
                </a:solidFill>
                <a:latin typeface="Calibri"/>
                <a:ea typeface="Calibri"/>
                <a:cs typeface="Calibri"/>
                <a:sym typeface="Calibri"/>
              </a:rPr>
              <a:t>Milk Production: EU &amp; Bavaria</a:t>
            </a:r>
            <a:endParaRPr dirty="0"/>
          </a:p>
        </p:txBody>
      </p:sp>
      <p:grpSp>
        <p:nvGrpSpPr>
          <p:cNvPr id="124" name="Google Shape;124;p37"/>
          <p:cNvGrpSpPr/>
          <p:nvPr/>
        </p:nvGrpSpPr>
        <p:grpSpPr>
          <a:xfrm>
            <a:off x="1077081" y="1789889"/>
            <a:ext cx="4562452" cy="4562452"/>
            <a:chOff x="1595787" y="0"/>
            <a:chExt cx="4562452" cy="4562452"/>
          </a:xfrm>
        </p:grpSpPr>
        <p:sp>
          <p:nvSpPr>
            <p:cNvPr id="125" name="Google Shape;125;p37"/>
            <p:cNvSpPr/>
            <p:nvPr/>
          </p:nvSpPr>
          <p:spPr>
            <a:xfrm>
              <a:off x="1595787" y="0"/>
              <a:ext cx="4562452" cy="4562452"/>
            </a:xfrm>
            <a:prstGeom prst="ellipse">
              <a:avLst/>
            </a:prstGeom>
            <a:solidFill>
              <a:srgbClr val="2F549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7"/>
            <p:cNvSpPr txBox="1"/>
            <p:nvPr/>
          </p:nvSpPr>
          <p:spPr>
            <a:xfrm>
              <a:off x="3079724" y="228122"/>
              <a:ext cx="1594576" cy="684367"/>
            </a:xfrm>
            <a:prstGeom prst="rect">
              <a:avLst/>
            </a:prstGeom>
            <a:noFill/>
            <a:ln>
              <a:noFill/>
            </a:ln>
          </p:spPr>
          <p:txBody>
            <a:bodyPr spcFirstLastPara="1" wrap="square" lIns="156450" tIns="156450" rIns="156450" bIns="156450" anchor="ctr" anchorCtr="0">
              <a:noAutofit/>
            </a:bodyPr>
            <a:lstStyle/>
            <a:p>
              <a:pPr marL="0" marR="0" lvl="0" indent="0" algn="ctr" rtl="0">
                <a:lnSpc>
                  <a:spcPct val="9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Global</a:t>
              </a:r>
              <a:endParaRPr/>
            </a:p>
          </p:txBody>
        </p:sp>
        <p:sp>
          <p:nvSpPr>
            <p:cNvPr id="127" name="Google Shape;127;p37"/>
            <p:cNvSpPr/>
            <p:nvPr/>
          </p:nvSpPr>
          <p:spPr>
            <a:xfrm>
              <a:off x="2166093" y="1140612"/>
              <a:ext cx="3421839" cy="3421839"/>
            </a:xfrm>
            <a:prstGeom prst="ellipse">
              <a:avLst/>
            </a:prstGeom>
            <a:solidFill>
              <a:srgbClr val="2E75B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7"/>
            <p:cNvSpPr txBox="1"/>
            <p:nvPr/>
          </p:nvSpPr>
          <p:spPr>
            <a:xfrm>
              <a:off x="3079724" y="1354477"/>
              <a:ext cx="1594576" cy="641594"/>
            </a:xfrm>
            <a:prstGeom prst="rect">
              <a:avLst/>
            </a:prstGeom>
            <a:noFill/>
            <a:ln>
              <a:noFill/>
            </a:ln>
          </p:spPr>
          <p:txBody>
            <a:bodyPr spcFirstLastPara="1" wrap="square" lIns="156450" tIns="156450" rIns="156450" bIns="156450" anchor="ctr" anchorCtr="0">
              <a:noAutofit/>
            </a:bodyPr>
            <a:lstStyle/>
            <a:p>
              <a:pPr marL="0" marR="0" lvl="0" indent="0" algn="ctr" rtl="0">
                <a:lnSpc>
                  <a:spcPct val="9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EU</a:t>
              </a:r>
              <a:endParaRPr/>
            </a:p>
          </p:txBody>
        </p:sp>
        <p:sp>
          <p:nvSpPr>
            <p:cNvPr id="129" name="Google Shape;129;p37"/>
            <p:cNvSpPr/>
            <p:nvPr/>
          </p:nvSpPr>
          <p:spPr>
            <a:xfrm>
              <a:off x="2736400" y="2281226"/>
              <a:ext cx="2281226" cy="2281226"/>
            </a:xfrm>
            <a:prstGeom prst="ellipse">
              <a:avLst/>
            </a:prstGeom>
            <a:solidFill>
              <a:srgbClr val="9CC2E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7"/>
            <p:cNvSpPr txBox="1"/>
            <p:nvPr/>
          </p:nvSpPr>
          <p:spPr>
            <a:xfrm>
              <a:off x="3070477" y="2851532"/>
              <a:ext cx="1613070" cy="1140613"/>
            </a:xfrm>
            <a:prstGeom prst="rect">
              <a:avLst/>
            </a:prstGeom>
            <a:noFill/>
            <a:ln>
              <a:noFill/>
            </a:ln>
          </p:spPr>
          <p:txBody>
            <a:bodyPr spcFirstLastPara="1" wrap="square" lIns="156450" tIns="156450" rIns="156450" bIns="156450" anchor="ctr" anchorCtr="0">
              <a:noAutofit/>
            </a:bodyPr>
            <a:lstStyle/>
            <a:p>
              <a:pPr marL="0" marR="0" lvl="0" indent="0" algn="ctr" rtl="0">
                <a:lnSpc>
                  <a:spcPct val="9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Bavaria</a:t>
              </a:r>
              <a:endParaRPr/>
            </a:p>
          </p:txBody>
        </p:sp>
      </p:grpSp>
      <p:sp>
        <p:nvSpPr>
          <p:cNvPr id="131" name="Google Shape;131;p37"/>
          <p:cNvSpPr/>
          <p:nvPr/>
        </p:nvSpPr>
        <p:spPr>
          <a:xfrm>
            <a:off x="7742234" y="1389779"/>
            <a:ext cx="113204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965.7 Mt</a:t>
            </a:r>
            <a:endParaRPr sz="2000" b="0" i="0" u="none" strike="noStrike" cap="none">
              <a:solidFill>
                <a:schemeClr val="dk1"/>
              </a:solidFill>
              <a:latin typeface="Calibri"/>
              <a:ea typeface="Calibri"/>
              <a:cs typeface="Calibri"/>
              <a:sym typeface="Calibri"/>
            </a:endParaRPr>
          </a:p>
        </p:txBody>
      </p:sp>
      <p:sp>
        <p:nvSpPr>
          <p:cNvPr id="132" name="Google Shape;132;p37"/>
          <p:cNvSpPr/>
          <p:nvPr/>
        </p:nvSpPr>
        <p:spPr>
          <a:xfrm>
            <a:off x="7824790" y="3071995"/>
            <a:ext cx="1002197"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32.6 Mt</a:t>
            </a:r>
            <a:endParaRPr sz="2000" b="0" i="0" u="none" strike="noStrike" cap="none">
              <a:solidFill>
                <a:schemeClr val="dk1"/>
              </a:solidFill>
              <a:latin typeface="Calibri"/>
              <a:ea typeface="Calibri"/>
              <a:cs typeface="Calibri"/>
              <a:sym typeface="Calibri"/>
            </a:endParaRPr>
          </a:p>
        </p:txBody>
      </p:sp>
      <p:sp>
        <p:nvSpPr>
          <p:cNvPr id="133" name="Google Shape;133;p37"/>
          <p:cNvSpPr/>
          <p:nvPr/>
        </p:nvSpPr>
        <p:spPr>
          <a:xfrm>
            <a:off x="7898962" y="4712168"/>
            <a:ext cx="1002197"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7.72 Mt</a:t>
            </a:r>
            <a:endParaRPr sz="2000" b="0" i="0" u="none" strike="noStrike" cap="none">
              <a:solidFill>
                <a:schemeClr val="dk1"/>
              </a:solidFill>
              <a:latin typeface="Calibri"/>
              <a:ea typeface="Calibri"/>
              <a:cs typeface="Calibri"/>
              <a:sym typeface="Calibri"/>
            </a:endParaRPr>
          </a:p>
        </p:txBody>
      </p:sp>
      <p:cxnSp>
        <p:nvCxnSpPr>
          <p:cNvPr id="134" name="Google Shape;134;p37"/>
          <p:cNvCxnSpPr/>
          <p:nvPr/>
        </p:nvCxnSpPr>
        <p:spPr>
          <a:xfrm rot="10800000" flipH="1">
            <a:off x="4136876" y="1589834"/>
            <a:ext cx="2989006" cy="400110"/>
          </a:xfrm>
          <a:prstGeom prst="straightConnector1">
            <a:avLst/>
          </a:prstGeom>
          <a:noFill/>
          <a:ln w="25400" cap="flat" cmpd="sng">
            <a:solidFill>
              <a:schemeClr val="accent1"/>
            </a:solidFill>
            <a:prstDash val="solid"/>
            <a:miter lim="800000"/>
            <a:headEnd type="none" w="sm" len="sm"/>
            <a:tailEnd type="triangle" w="med" len="med"/>
          </a:ln>
        </p:spPr>
      </p:cxnSp>
      <p:cxnSp>
        <p:nvCxnSpPr>
          <p:cNvPr id="135" name="Google Shape;135;p37"/>
          <p:cNvCxnSpPr>
            <a:endCxn id="132" idx="1"/>
          </p:cNvCxnSpPr>
          <p:nvPr/>
        </p:nvCxnSpPr>
        <p:spPr>
          <a:xfrm rot="10800000" flipH="1">
            <a:off x="4601590" y="3272050"/>
            <a:ext cx="3223200" cy="2628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136" name="Google Shape;136;p37"/>
          <p:cNvCxnSpPr/>
          <p:nvPr/>
        </p:nvCxnSpPr>
        <p:spPr>
          <a:xfrm rot="10800000" flipH="1">
            <a:off x="4523500" y="4980840"/>
            <a:ext cx="2559651" cy="262876"/>
          </a:xfrm>
          <a:prstGeom prst="straightConnector1">
            <a:avLst/>
          </a:prstGeom>
          <a:noFill/>
          <a:ln w="25400" cap="flat" cmpd="sng">
            <a:solidFill>
              <a:schemeClr val="accent1"/>
            </a:solidFill>
            <a:prstDash val="solid"/>
            <a:miter lim="800000"/>
            <a:headEnd type="none" w="sm" len="sm"/>
            <a:tailEnd type="triangle" w="med" len="med"/>
          </a:ln>
        </p:spPr>
      </p:cxnSp>
      <p:sp>
        <p:nvSpPr>
          <p:cNvPr id="137" name="Google Shape;137;p37"/>
          <p:cNvSpPr txBox="1"/>
          <p:nvPr/>
        </p:nvSpPr>
        <p:spPr>
          <a:xfrm>
            <a:off x="7898962" y="6115665"/>
            <a:ext cx="32508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Sources (FAO, LfL, BLE, etc.)</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2875076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1296</Words>
  <Application>Microsoft Office PowerPoint</Application>
  <PresentationFormat>Widescreen</PresentationFormat>
  <Paragraphs>188</Paragraphs>
  <Slides>39</Slides>
  <Notes>29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Bodoni MT Black</vt:lpstr>
      <vt:lpstr>Play</vt:lpstr>
      <vt:lpstr>Arial</vt:lpstr>
      <vt:lpstr>Calibri</vt:lpstr>
      <vt:lpstr>Source Sans 3</vt:lpstr>
      <vt:lpstr>Gill Sans</vt:lpstr>
      <vt:lpstr>Office Theme</vt:lpstr>
      <vt:lpstr>Smart and Sustainable Dairy Production in Bavaria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BAVARIA'S DAIRY POWER  HOUSE Business &amp; Market </vt:lpstr>
      <vt:lpstr>Bavarian Dairy Economy. </vt:lpstr>
      <vt:lpstr>MARKET DRIVERS: The forces reshaping Bavarian dairy.</vt:lpstr>
      <vt:lpstr>Value Chain Analysis:  Alpine Pasture To Global Shelf</vt:lpstr>
      <vt:lpstr>ANALYSING PROFIT DISTRIBUTION: Marketing Margins  Raw milk price is set by global commodity markets. The Marketing Margin (Retail Price –Farm price- Costs) highlights that value is heavily captured by processing and retail activities, with liquid milk often used as a retail 'loss leader'  Source: AMI ( Agrarmarkt  Informations -Gesellschaft), European Milk Board (For cost/price discussions), Academic Literature on German Retail Concentration.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vt:lpstr>
      <vt:lpstr>SWOT Analysis : Structural Hurdles and Mitigation.(Internal Factors) </vt:lpstr>
      <vt:lpstr>External Factors: Opportunities and threats. </vt:lpstr>
      <vt:lpstr>Opportunities- Precision Tech Driven Dairy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and Sustainable Dairy Production in Bavaria</dc:title>
  <dc:creator>Farmvizion Technologies</dc:creator>
  <cp:lastModifiedBy>Farmvizion Technologies</cp:lastModifiedBy>
  <cp:revision>16</cp:revision>
  <dcterms:created xsi:type="dcterms:W3CDTF">2025-11-13T13:35:59Z</dcterms:created>
  <dcterms:modified xsi:type="dcterms:W3CDTF">2025-11-19T01:53:16Z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